
<file path=[Content_Types].xml><?xml version="1.0" encoding="utf-8"?>
<Types xmlns="http://schemas.openxmlformats.org/package/2006/content-types">
  <Default Extension="jpeg" ContentType="image/jpeg"/>
  <Default Extension="JPG" ContentType="image/.jp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59" r:id="rId6"/>
    <p:sldId id="260" r:id="rId7"/>
    <p:sldId id="261" r:id="rId8"/>
    <p:sldId id="263" r:id="rId10"/>
    <p:sldId id="262" r:id="rId11"/>
    <p:sldId id="265" r:id="rId12"/>
    <p:sldId id="266" r:id="rId13"/>
    <p:sldId id="332" r:id="rId14"/>
    <p:sldId id="267" r:id="rId15"/>
    <p:sldId id="268" r:id="rId16"/>
    <p:sldId id="333" r:id="rId17"/>
    <p:sldId id="269" r:id="rId18"/>
    <p:sldId id="270" r:id="rId19"/>
    <p:sldId id="334" r:id="rId20"/>
    <p:sldId id="271" r:id="rId21"/>
    <p:sldId id="272" r:id="rId22"/>
    <p:sldId id="312" r:id="rId23"/>
    <p:sldId id="274" r:id="rId24"/>
    <p:sldId id="275" r:id="rId25"/>
    <p:sldId id="276" r:id="rId26"/>
    <p:sldId id="277" r:id="rId27"/>
    <p:sldId id="278" r:id="rId28"/>
    <p:sldId id="279" r:id="rId29"/>
    <p:sldId id="335" r:id="rId30"/>
    <p:sldId id="313" r:id="rId31"/>
    <p:sldId id="337" r:id="rId32"/>
    <p:sldId id="280" r:id="rId33"/>
    <p:sldId id="338" r:id="rId34"/>
    <p:sldId id="281" r:id="rId35"/>
    <p:sldId id="282" r:id="rId36"/>
    <p:sldId id="283" r:id="rId37"/>
    <p:sldId id="284" r:id="rId38"/>
    <p:sldId id="285" r:id="rId39"/>
    <p:sldId id="286" r:id="rId40"/>
    <p:sldId id="287" r:id="rId41"/>
    <p:sldId id="288" r:id="rId42"/>
    <p:sldId id="289" r:id="rId43"/>
    <p:sldId id="290" r:id="rId44"/>
    <p:sldId id="311"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pe"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9" Type="http://schemas.openxmlformats.org/officeDocument/2006/relationships/commentAuthors" Target="commentAuthors.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b="1" i="1" u="sng">
                <a:latin typeface="Constantia" panose="02030602050306030303" charset="0"/>
                <a:cs typeface="Constantia" panose="02030602050306030303" charset="0"/>
                <a:sym typeface="+mn-ea"/>
              </a:rPr>
              <a:t>Weathering</a:t>
            </a:r>
            <a:r>
              <a:rPr lang="en-US">
                <a:latin typeface="Constantia" panose="02030602050306030303" charset="0"/>
                <a:cs typeface="Constantia" panose="02030602050306030303" charset="0"/>
                <a:sym typeface="+mn-ea"/>
              </a:rPr>
              <a:t>: The physical disintegration and chemical decomposition of earth material or near earths surface.</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sz="1600" b="1">
                <a:latin typeface="Constantia" panose="02030602050306030303" charset="0"/>
                <a:cs typeface="Constantia" panose="02030602050306030303" charset="0"/>
                <a:sym typeface="+mn-ea"/>
              </a:rPr>
              <a:t>    </a:t>
            </a:r>
            <a:r>
              <a:rPr lang="en-US" sz="1600" b="1" i="1">
                <a:latin typeface="Constantia" panose="02030602050306030303" charset="0"/>
                <a:cs typeface="Constantia" panose="02030602050306030303" charset="0"/>
                <a:sym typeface="+mn-ea"/>
              </a:rPr>
              <a:t> xeromorphic plants: plants which are adapted to drought and high temperatures.</a:t>
            </a:r>
            <a:endParaRPr lang="en-US" sz="1600">
              <a:latin typeface="Constantia" panose="02030602050306030303" charset="0"/>
              <a:cs typeface="Constantia" panose="02030602050306030303"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40000"/>
              <a:lumOff val="60000"/>
            </a:schemeClr>
          </a:solidFill>
          <a:ln>
            <a:solidFill>
              <a:schemeClr val="accent1"/>
            </a:solid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en-US" sz="4800" dirty="0">
                <a:latin typeface="Constantia" panose="02030602050306030303" charset="0"/>
                <a:cs typeface="Constantia" panose="02030602050306030303" charset="0"/>
              </a:rPr>
              <a:t>CHAPTER 6</a:t>
            </a:r>
            <a:br>
              <a:rPr lang="en-US" sz="4800" dirty="0"/>
            </a:br>
            <a:r>
              <a:rPr lang="en-US" sz="3555" dirty="0">
                <a:latin typeface="Constantia" panose="02030602050306030303" charset="0"/>
                <a:cs typeface="Constantia" panose="02030602050306030303" charset="0"/>
              </a:rPr>
              <a:t> SOILS,NATURAL VEGETATION AND WILDLIFE RESOURCES OF ETHIOPIA AND THE HORN</a:t>
            </a:r>
            <a:br>
              <a:rPr lang="en-US" sz="4445" dirty="0">
                <a:latin typeface="Constantia" panose="02030602050306030303" charset="0"/>
                <a:cs typeface="Constantia" panose="02030602050306030303" charset="0"/>
              </a:rPr>
            </a:br>
            <a:endParaRPr lang="en-US" sz="4445" dirty="0">
              <a:latin typeface="Constantia" panose="02030602050306030303" charset="0"/>
              <a:cs typeface="Constantia" panose="02030602050306030303" charset="0"/>
            </a:endParaRPr>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1000">
        <p:wedge/>
        <p:sndAc>
          <p:stSnd>
            <p:snd r:embed="rId1" name="camera.wav"/>
          </p:stSnd>
        </p:sndAc>
      </p:transition>
    </mc:Choice>
    <mc:Fallback>
      <p:transition spd="slow">
        <p:wedge/>
        <p:sndAc>
          <p:stSnd>
            <p:snd r:embed="rId1" name="camera.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08280" y="546100"/>
            <a:ext cx="7946390" cy="783590"/>
          </a:xfrm>
        </p:spPr>
        <p:txBody>
          <a:bodyPr>
            <a:normAutofit/>
          </a:bodyPr>
          <a:p>
            <a:r>
              <a:rPr lang="en-US">
                <a:latin typeface="Constantia" panose="02030602050306030303" charset="0"/>
                <a:cs typeface="Constantia" panose="02030602050306030303" charset="0"/>
                <a:sym typeface="+mn-ea"/>
              </a:rPr>
              <a:t>properties of soils</a:t>
            </a: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106680" y="1825625"/>
            <a:ext cx="11969115" cy="4843780"/>
          </a:xfrm>
        </p:spPr>
        <p:txBody>
          <a:bodyPr>
            <a:normAutofit/>
          </a:bodyPr>
          <a:p>
            <a:pPr marL="0" indent="0">
              <a:buNone/>
            </a:pPr>
            <a:r>
              <a:rPr lang="en-US" sz="4000">
                <a:latin typeface="Constantia" panose="02030602050306030303" charset="0"/>
                <a:cs typeface="Constantia" panose="02030602050306030303" charset="0"/>
                <a:sym typeface="+mn-ea"/>
              </a:rPr>
              <a:t>Soils have two basic properties:</a:t>
            </a:r>
            <a:endParaRPr lang="en-US" sz="4000">
              <a:latin typeface="Constantia" panose="02030602050306030303" charset="0"/>
              <a:cs typeface="Constantia" panose="02030602050306030303" charset="0"/>
            </a:endParaRPr>
          </a:p>
          <a:p>
            <a:pPr marL="0" indent="0">
              <a:buNone/>
            </a:pPr>
            <a:r>
              <a:rPr lang="en-US" sz="4000">
                <a:latin typeface="Constantia" panose="02030602050306030303" charset="0"/>
                <a:cs typeface="Constantia" panose="02030602050306030303" charset="0"/>
              </a:rPr>
              <a:t>1)Physical properties</a:t>
            </a:r>
            <a:endParaRPr lang="en-US" sz="4000">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Soil physical properties are influenced by </a:t>
            </a:r>
            <a:r>
              <a:rPr lang="en-US" b="1" i="1">
                <a:solidFill>
                  <a:srgbClr val="FF0000"/>
                </a:solidFill>
                <a:latin typeface="Constantia" panose="02030602050306030303" charset="0"/>
                <a:cs typeface="Constantia" panose="02030602050306030303" charset="0"/>
              </a:rPr>
              <a:t>composition</a:t>
            </a:r>
            <a:r>
              <a:rPr lang="en-US">
                <a:latin typeface="Constantia" panose="02030602050306030303" charset="0"/>
                <a:cs typeface="Constantia" panose="02030602050306030303" charset="0"/>
              </a:rPr>
              <a:t> and</a:t>
            </a:r>
            <a:r>
              <a:rPr lang="en-US">
                <a:solidFill>
                  <a:srgbClr val="FF0000"/>
                </a:solidFill>
                <a:latin typeface="Constantia" panose="02030602050306030303" charset="0"/>
                <a:cs typeface="Constantia" panose="02030602050306030303" charset="0"/>
              </a:rPr>
              <a:t> </a:t>
            </a:r>
            <a:r>
              <a:rPr lang="en-US" b="1" i="1">
                <a:solidFill>
                  <a:srgbClr val="FF0000"/>
                </a:solidFill>
                <a:latin typeface="Constantia" panose="02030602050306030303" charset="0"/>
                <a:cs typeface="Constantia" panose="02030602050306030303" charset="0"/>
              </a:rPr>
              <a:t>proportion</a:t>
            </a:r>
            <a:r>
              <a:rPr lang="en-US">
                <a:latin typeface="Constantia" panose="02030602050306030303" charset="0"/>
                <a:cs typeface="Constantia" panose="02030602050306030303" charset="0"/>
              </a:rPr>
              <a:t> of major soil components. Properties such as</a:t>
            </a:r>
            <a:r>
              <a:rPr lang="en-US" i="1">
                <a:latin typeface="Constantia" panose="02030602050306030303" charset="0"/>
                <a:cs typeface="Constantia" panose="02030602050306030303" charset="0"/>
              </a:rPr>
              <a:t> texture, structure, porosity </a:t>
            </a:r>
            <a:r>
              <a:rPr lang="en-US">
                <a:latin typeface="Constantia" panose="02030602050306030303" charset="0"/>
                <a:cs typeface="Constantia" panose="02030602050306030303" charset="0"/>
              </a:rPr>
              <a:t>etc. are categorized under physical soil properties.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These properties affect air and water movement in the soil, and thus the soil’s ability to function.</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49555" y="245110"/>
            <a:ext cx="11104245" cy="1037590"/>
          </a:xfrm>
        </p:spPr>
        <p:txBody>
          <a:bodyPr/>
          <a:p>
            <a:r>
              <a:rPr lang="en-US"/>
              <a:t>cont...</a:t>
            </a:r>
            <a:endParaRPr lang="en-US"/>
          </a:p>
        </p:txBody>
      </p:sp>
      <p:sp>
        <p:nvSpPr>
          <p:cNvPr id="3" name="Content Placeholder 2"/>
          <p:cNvSpPr>
            <a:spLocks noGrp="1"/>
          </p:cNvSpPr>
          <p:nvPr>
            <p:ph idx="1"/>
          </p:nvPr>
        </p:nvSpPr>
        <p:spPr>
          <a:xfrm>
            <a:off x="249555" y="1282700"/>
            <a:ext cx="11104245" cy="4894580"/>
          </a:xfrm>
        </p:spPr>
        <p:txBody>
          <a:bodyPr/>
          <a:p>
            <a:pPr marL="0" indent="0">
              <a:buNone/>
            </a:pPr>
            <a:r>
              <a:rPr lang="en-US" b="1">
                <a:latin typeface="Constantia" panose="02030602050306030303" charset="0"/>
                <a:cs typeface="Constantia" panose="02030602050306030303" charset="0"/>
                <a:sym typeface="+mn-ea"/>
              </a:rPr>
              <a:t>2)Chemical Properties</a:t>
            </a:r>
            <a:endParaRPr lang="en-US" b="1">
              <a:latin typeface="Constantia" panose="02030602050306030303" charset="0"/>
              <a:cs typeface="Constantia" panose="02030602050306030303" charset="0"/>
              <a:sym typeface="+mn-ea"/>
            </a:endParaRPr>
          </a:p>
          <a:p>
            <a:pPr marL="0" indent="0">
              <a:buNone/>
            </a:pPr>
            <a:endParaRPr lang="en-US" b="1">
              <a:latin typeface="Constantia" panose="02030602050306030303" charset="0"/>
              <a:cs typeface="Constantia" panose="02030602050306030303" charset="0"/>
            </a:endParaRPr>
          </a:p>
          <a:p>
            <a:r>
              <a:rPr lang="en-US">
                <a:latin typeface="Constantia" panose="02030602050306030303" charset="0"/>
                <a:cs typeface="Constantia" panose="02030602050306030303" charset="0"/>
                <a:sym typeface="+mn-ea"/>
              </a:rPr>
              <a:t>Soil chemistry is the interaction of various chemical constituents that takes place among soil particles and in the water retained by soil.</a:t>
            </a:r>
            <a:endParaRPr lang="en-US">
              <a:latin typeface="Constantia" panose="02030602050306030303" charset="0"/>
              <a:cs typeface="Constantia" panose="02030602050306030303" charset="0"/>
              <a:sym typeface="+mn-ea"/>
            </a:endParaRPr>
          </a:p>
          <a:p>
            <a:r>
              <a:rPr lang="en-US">
                <a:latin typeface="Constantia" panose="02030602050306030303" charset="0"/>
                <a:cs typeface="Constantia" panose="02030602050306030303" charset="0"/>
                <a:sym typeface="+mn-ea"/>
              </a:rPr>
              <a:t> Soil properties like</a:t>
            </a:r>
            <a:r>
              <a:rPr lang="en-US" i="1">
                <a:latin typeface="Constantia" panose="02030602050306030303" charset="0"/>
                <a:cs typeface="Constantia" panose="02030602050306030303" charset="0"/>
                <a:sym typeface="+mn-ea"/>
              </a:rPr>
              <a:t> availability of minerals</a:t>
            </a:r>
            <a:r>
              <a:rPr lang="en-US">
                <a:latin typeface="Constantia" panose="02030602050306030303" charset="0"/>
                <a:cs typeface="Constantia" panose="02030602050306030303" charset="0"/>
                <a:sym typeface="+mn-ea"/>
              </a:rPr>
              <a:t>, </a:t>
            </a:r>
            <a:r>
              <a:rPr lang="en-US" i="1">
                <a:latin typeface="Constantia" panose="02030602050306030303" charset="0"/>
                <a:cs typeface="Constantia" panose="02030602050306030303" charset="0"/>
                <a:sym typeface="+mn-ea"/>
              </a:rPr>
              <a:t>electrical conductivity</a:t>
            </a:r>
            <a:r>
              <a:rPr lang="en-US">
                <a:latin typeface="Constantia" panose="02030602050306030303" charset="0"/>
                <a:cs typeface="Constantia" panose="02030602050306030303" charset="0"/>
                <a:sym typeface="+mn-ea"/>
              </a:rPr>
              <a:t>, </a:t>
            </a:r>
            <a:r>
              <a:rPr lang="en-US" i="1">
                <a:latin typeface="Constantia" panose="02030602050306030303" charset="0"/>
                <a:cs typeface="Constantia" panose="02030602050306030303" charset="0"/>
                <a:sym typeface="+mn-ea"/>
              </a:rPr>
              <a:t>soil pH</a:t>
            </a:r>
            <a:r>
              <a:rPr lang="en-US">
                <a:latin typeface="Constantia" panose="02030602050306030303" charset="0"/>
                <a:cs typeface="Constantia" panose="02030602050306030303" charset="0"/>
                <a:sym typeface="+mn-ea"/>
              </a:rPr>
              <a:t>, etc. Soil chemical properties affect soil biological activity and indirectly the nutrient dynamics.</a:t>
            </a:r>
            <a:endParaRPr lang="en-US">
              <a:latin typeface="Constantia" panose="02030602050306030303" charset="0"/>
              <a:cs typeface="Constantia" panose="02030602050306030303" charset="0"/>
            </a:endParaRPr>
          </a:p>
          <a:p>
            <a:pPr marL="0" indent="0">
              <a:buNone/>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6863715" cy="781050"/>
          </a:xfrm>
        </p:spPr>
        <p:txBody>
          <a:bodyPr>
            <a:normAutofit fontScale="90000"/>
          </a:bodyPr>
          <a:p>
            <a:r>
              <a:rPr lang="en-US">
                <a:latin typeface="Constantia" panose="02030602050306030303" charset="0"/>
                <a:cs typeface="Constantia" panose="02030602050306030303" charset="0"/>
                <a:sym typeface="+mn-ea"/>
              </a:rPr>
              <a:t> Major Soil Types in Ethiopia</a:t>
            </a:r>
            <a:br>
              <a:rPr lang="en-US"/>
            </a:br>
            <a:endParaRPr lang="en-US"/>
          </a:p>
        </p:txBody>
      </p:sp>
      <p:sp>
        <p:nvSpPr>
          <p:cNvPr id="3" name="Content Placeholder 2"/>
          <p:cNvSpPr>
            <a:spLocks noGrp="1"/>
          </p:cNvSpPr>
          <p:nvPr>
            <p:ph idx="1"/>
          </p:nvPr>
        </p:nvSpPr>
        <p:spPr>
          <a:xfrm>
            <a:off x="175260" y="1146175"/>
            <a:ext cx="11857355" cy="5031105"/>
          </a:xfrm>
        </p:spPr>
        <p:txBody>
          <a:bodyPr>
            <a:normAutofit fontScale="90000" lnSpcReduction="20000"/>
          </a:bodyPr>
          <a:p>
            <a:r>
              <a:rPr lang="en-US">
                <a:latin typeface="Constantia" panose="02030602050306030303" charset="0"/>
                <a:cs typeface="Constantia" panose="02030602050306030303" charset="0"/>
              </a:rPr>
              <a:t>Soils of Ethiopia are basically derived from </a:t>
            </a:r>
            <a:r>
              <a:rPr lang="en-US" i="1">
                <a:solidFill>
                  <a:srgbClr val="FF0000"/>
                </a:solidFill>
                <a:latin typeface="Constantia" panose="02030602050306030303" charset="0"/>
                <a:cs typeface="Constantia" panose="02030602050306030303" charset="0"/>
              </a:rPr>
              <a:t>crystalline</a:t>
            </a:r>
            <a:r>
              <a:rPr lang="en-US">
                <a:latin typeface="Constantia" panose="02030602050306030303" charset="0"/>
                <a:cs typeface="Constantia" panose="02030602050306030303" charset="0"/>
              </a:rPr>
              <a:t>,</a:t>
            </a:r>
            <a:r>
              <a:rPr lang="en-US" i="1">
                <a:latin typeface="Constantia" panose="02030602050306030303" charset="0"/>
                <a:cs typeface="Constantia" panose="02030602050306030303" charset="0"/>
              </a:rPr>
              <a:t> </a:t>
            </a:r>
            <a:r>
              <a:rPr lang="en-US" i="1">
                <a:solidFill>
                  <a:srgbClr val="FF0000"/>
                </a:solidFill>
                <a:latin typeface="Constantia" panose="02030602050306030303" charset="0"/>
                <a:cs typeface="Constantia" panose="02030602050306030303" charset="0"/>
              </a:rPr>
              <a:t>volcanic</a:t>
            </a:r>
            <a:r>
              <a:rPr lang="en-US" i="1">
                <a:latin typeface="Constantia" panose="02030602050306030303" charset="0"/>
                <a:cs typeface="Constantia" panose="02030602050306030303" charset="0"/>
              </a:rPr>
              <a:t> and</a:t>
            </a:r>
            <a:r>
              <a:rPr lang="en-US" i="1">
                <a:solidFill>
                  <a:srgbClr val="FF0000"/>
                </a:solidFill>
                <a:latin typeface="Constantia" panose="02030602050306030303" charset="0"/>
                <a:cs typeface="Constantia" panose="02030602050306030303" charset="0"/>
              </a:rPr>
              <a:t> Mesozoic</a:t>
            </a:r>
            <a:r>
              <a:rPr lang="en-US">
                <a:latin typeface="Constantia" panose="02030602050306030303" charset="0"/>
                <a:cs typeface="Constantia" panose="02030602050306030303" charset="0"/>
              </a:rPr>
              <a:t> sedimentary rocks. One can therefore, say that some of the soil divisions in the country are based on the geologic structure. However, it should be born in mind that, there are soils formed due to long waited deposition of sediments.</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FAO has identified 18 soil associations in Ethiopia at scale of 1:2,000,000. Out of the major soils, 11 soil associations cover about 87.4 percent of the land area. The six major groups of soils in Ethiopia are discussed under the following points:</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pPr marL="2743200" lvl="6" indent="0">
              <a:buNone/>
            </a:pPr>
            <a:r>
              <a:rPr lang="en-US" sz="2665">
                <a:latin typeface="Constantia" panose="02030602050306030303" charset="0"/>
                <a:cs typeface="Constantia" panose="02030602050306030303" charset="0"/>
              </a:rPr>
              <a:t>1. Nitosols and Acrisols</a:t>
            </a:r>
            <a:endParaRPr lang="en-US" sz="2665">
              <a:latin typeface="Constantia" panose="02030602050306030303" charset="0"/>
              <a:cs typeface="Constantia" panose="02030602050306030303" charset="0"/>
            </a:endParaRPr>
          </a:p>
          <a:p>
            <a:pPr marL="2743200" lvl="6" indent="0">
              <a:buNone/>
            </a:pPr>
            <a:r>
              <a:rPr lang="en-US" sz="2665">
                <a:latin typeface="Constantia" panose="02030602050306030303" charset="0"/>
                <a:cs typeface="Constantia" panose="02030602050306030303" charset="0"/>
              </a:rPr>
              <a:t>2. Vertisols</a:t>
            </a:r>
            <a:endParaRPr lang="en-US" sz="2665">
              <a:latin typeface="Constantia" panose="02030602050306030303" charset="0"/>
              <a:cs typeface="Constantia" panose="02030602050306030303" charset="0"/>
            </a:endParaRPr>
          </a:p>
          <a:p>
            <a:pPr marL="2743200" lvl="6" indent="0">
              <a:buNone/>
            </a:pPr>
            <a:r>
              <a:rPr lang="en-US" sz="2665">
                <a:latin typeface="Constantia" panose="02030602050306030303" charset="0"/>
                <a:cs typeface="Constantia" panose="02030602050306030303" charset="0"/>
              </a:rPr>
              <a:t>3. Lithosols, Cambisols and Regosol</a:t>
            </a:r>
            <a:endParaRPr lang="en-US" sz="2665">
              <a:latin typeface="Constantia" panose="02030602050306030303" charset="0"/>
              <a:cs typeface="Constantia" panose="02030602050306030303" charset="0"/>
            </a:endParaRPr>
          </a:p>
          <a:p>
            <a:pPr marL="2743200" lvl="6" indent="0">
              <a:buNone/>
            </a:pPr>
            <a:r>
              <a:rPr lang="en-US" sz="2665">
                <a:latin typeface="Constantia" panose="02030602050306030303" charset="0"/>
                <a:cs typeface="Constantia" panose="02030602050306030303" charset="0"/>
              </a:rPr>
              <a:t>4. Xerosols, Yermosols and Solanchaks</a:t>
            </a:r>
            <a:endParaRPr lang="en-US" sz="2665">
              <a:latin typeface="Constantia" panose="02030602050306030303" charset="0"/>
              <a:cs typeface="Constantia" panose="02030602050306030303" charset="0"/>
            </a:endParaRPr>
          </a:p>
          <a:p>
            <a:pPr marL="2743200" lvl="6" indent="0">
              <a:buNone/>
            </a:pPr>
            <a:r>
              <a:rPr lang="en-US" sz="2665">
                <a:latin typeface="Constantia" panose="02030602050306030303" charset="0"/>
                <a:cs typeface="Constantia" panose="02030602050306030303" charset="0"/>
              </a:rPr>
              <a:t>5. Fluvisols</a:t>
            </a:r>
            <a:endParaRPr lang="en-US" sz="2665">
              <a:latin typeface="Constantia" panose="02030602050306030303" charset="0"/>
              <a:cs typeface="Constantia" panose="02030602050306030303" charset="0"/>
            </a:endParaRPr>
          </a:p>
          <a:p>
            <a:pPr marL="2743200" lvl="6" indent="0">
              <a:buNone/>
            </a:pPr>
            <a:r>
              <a:rPr lang="en-US" sz="2665">
                <a:latin typeface="Constantia" panose="02030602050306030303" charset="0"/>
                <a:cs typeface="Constantia" panose="02030602050306030303" charset="0"/>
              </a:rPr>
              <a:t>6. Luvisols</a:t>
            </a:r>
            <a:endParaRPr lang="en-US" sz="2665">
              <a:latin typeface="Constantia" panose="02030602050306030303" charset="0"/>
              <a:cs typeface="Constantia" panose="02030602050306030303"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4145" y="212090"/>
            <a:ext cx="11209655" cy="991235"/>
          </a:xfrm>
        </p:spPr>
        <p:txBody>
          <a:bodyPr>
            <a:normAutofit fontScale="90000"/>
          </a:bodyPr>
          <a:p>
            <a:r>
              <a:rPr lang="en-US">
                <a:latin typeface="Constantia" panose="02030602050306030303" charset="0"/>
                <a:cs typeface="Constantia" panose="02030602050306030303" charset="0"/>
                <a:sym typeface="+mn-ea"/>
              </a:rPr>
              <a:t>1. Nitosols and Acrisols</a:t>
            </a:r>
            <a:br>
              <a:rPr lang="en-US"/>
            </a:br>
            <a:endParaRPr lang="en-US"/>
          </a:p>
        </p:txBody>
      </p:sp>
      <p:sp>
        <p:nvSpPr>
          <p:cNvPr id="3" name="Content Placeholder 2"/>
          <p:cNvSpPr>
            <a:spLocks noGrp="1"/>
          </p:cNvSpPr>
          <p:nvPr>
            <p:ph idx="1"/>
          </p:nvPr>
        </p:nvSpPr>
        <p:spPr>
          <a:xfrm>
            <a:off x="635" y="1306830"/>
            <a:ext cx="12190730" cy="5397500"/>
          </a:xfrm>
        </p:spPr>
        <p:txBody>
          <a:bodyPr>
            <a:normAutofit lnSpcReduction="10000"/>
          </a:bodyPr>
          <a:p>
            <a:r>
              <a:rPr lang="en-US">
                <a:latin typeface="Constantia" panose="02030602050306030303" charset="0"/>
                <a:cs typeface="Constantia" panose="02030602050306030303" charset="0"/>
              </a:rPr>
              <a:t>Nitosols develop on gently sloping ground. Their parent materials include trap series volcanics,volcanic ash, and even metamorphic rocks.</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They are basically associated with </a:t>
            </a:r>
            <a:r>
              <a:rPr lang="en-US" b="1">
                <a:solidFill>
                  <a:srgbClr val="FF0000"/>
                </a:solidFill>
                <a:latin typeface="Constantia" panose="02030602050306030303" charset="0"/>
                <a:cs typeface="Constantia" panose="02030602050306030303" charset="0"/>
              </a:rPr>
              <a:t>highlands with high rainfall</a:t>
            </a:r>
            <a:r>
              <a:rPr lang="en-US">
                <a:latin typeface="Constantia" panose="02030602050306030303" charset="0"/>
                <a:cs typeface="Constantia" panose="02030602050306030303" charset="0"/>
              </a:rPr>
              <a:t> and they were, probably, formed on forest covered areas originally.</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Due to the high rainfall, there is considerable soil leaching which makes the nitosols to be poor in soluble minerals like potassium, calcium etc. And rich in non-soluble minerals like</a:t>
            </a:r>
            <a:r>
              <a:rPr lang="en-US" i="1">
                <a:latin typeface="Constantia" panose="02030602050306030303" charset="0"/>
                <a:cs typeface="Constantia" panose="02030602050306030303" charset="0"/>
              </a:rPr>
              <a:t> iron</a:t>
            </a:r>
            <a:r>
              <a:rPr lang="en-US">
                <a:latin typeface="Constantia" panose="02030602050306030303" charset="0"/>
                <a:cs typeface="Constantia" panose="02030602050306030303" charset="0"/>
              </a:rPr>
              <a:t> and</a:t>
            </a:r>
            <a:r>
              <a:rPr lang="en-US" i="1">
                <a:latin typeface="Constantia" panose="02030602050306030303" charset="0"/>
                <a:cs typeface="Constantia" panose="02030602050306030303" charset="0"/>
              </a:rPr>
              <a:t> aluminum. </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95910" y="274320"/>
            <a:ext cx="11057890" cy="1130300"/>
          </a:xfrm>
        </p:spPr>
        <p:txBody>
          <a:bodyPr/>
          <a:p>
            <a:r>
              <a:rPr lang="en-US"/>
              <a:t>cont...</a:t>
            </a:r>
            <a:endParaRPr lang="en-US"/>
          </a:p>
        </p:txBody>
      </p:sp>
      <p:sp>
        <p:nvSpPr>
          <p:cNvPr id="3" name="Content Placeholder 2"/>
          <p:cNvSpPr>
            <a:spLocks noGrp="1"/>
          </p:cNvSpPr>
          <p:nvPr>
            <p:ph idx="1"/>
          </p:nvPr>
        </p:nvSpPr>
        <p:spPr>
          <a:xfrm>
            <a:off x="461645" y="1569720"/>
            <a:ext cx="10892155" cy="4607560"/>
          </a:xfrm>
        </p:spPr>
        <p:txBody>
          <a:bodyPr/>
          <a:p>
            <a:r>
              <a:rPr lang="en-US">
                <a:latin typeface="Constantia" panose="02030602050306030303" charset="0"/>
                <a:cs typeface="Constantia" panose="02030602050306030303" charset="0"/>
                <a:sym typeface="+mn-ea"/>
              </a:rPr>
              <a:t>The reddish-brown color of these soils is because of high concentration of iron (ferric) oxides due to leaching. But they are now widely found on cultivated areas and on mountain grasslands.</a:t>
            </a:r>
            <a:endParaRPr lang="en-US">
              <a:latin typeface="Constantia" panose="02030602050306030303" charset="0"/>
              <a:cs typeface="Constantia" panose="02030602050306030303" charset="0"/>
              <a:sym typeface="+mn-ea"/>
            </a:endParaRPr>
          </a:p>
          <a:p>
            <a:endParaRPr lang="en-US">
              <a:latin typeface="Constantia" panose="02030602050306030303" charset="0"/>
              <a:cs typeface="Constantia" panose="02030602050306030303" charset="0"/>
              <a:sym typeface="+mn-ea"/>
            </a:endParaRPr>
          </a:p>
          <a:p>
            <a:r>
              <a:rPr lang="en-US">
                <a:latin typeface="Constantia" panose="02030602050306030303" charset="0"/>
                <a:cs typeface="Constantia" panose="02030602050306030303" charset="0"/>
                <a:sym typeface="+mn-ea"/>
              </a:rPr>
              <a:t>Nitosols are dominantly found in western highlands (Wellega), southwestern highlands (Kaffa, Illuababora), Southern highlands, Central highlands, and Eastern highlands.</a:t>
            </a:r>
            <a:endParaRPr lang="en-US">
              <a:latin typeface="Constantia" panose="02030602050306030303" charset="0"/>
              <a:cs typeface="Constantia" panose="02030602050306030303" charset="0"/>
            </a:endParaRPr>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cont...</a:t>
            </a:r>
            <a:endParaRPr lang="en-US"/>
          </a:p>
        </p:txBody>
      </p:sp>
      <p:sp>
        <p:nvSpPr>
          <p:cNvPr id="3" name="Content Placeholder 2"/>
          <p:cNvSpPr>
            <a:spLocks noGrp="1"/>
          </p:cNvSpPr>
          <p:nvPr>
            <p:ph idx="1"/>
          </p:nvPr>
        </p:nvSpPr>
        <p:spPr/>
        <p:txBody>
          <a:bodyPr>
            <a:normAutofit lnSpcReduction="20000"/>
          </a:bodyPr>
          <a:p>
            <a:r>
              <a:rPr lang="en-US">
                <a:latin typeface="Constantia" panose="02030602050306030303" charset="0"/>
                <a:cs typeface="Constantia" panose="02030602050306030303" charset="0"/>
              </a:rPr>
              <a:t>Acrisols are one of the most inherently infertile soils of the tropics, becoming degraded chemically and organically very quickly when utilized. </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Acrisols have very low resilience to degradation and moderate sensitivity to yield decline. In Ethiopia, it has lost most of the base nutrients and are characterized by low productive capacity.</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Acrisols are found along with nitosols mostly in some pockets of southwestern highlands of Ethiopia where there is high rainfall.</a:t>
            </a:r>
            <a:endParaRPr lang="en-US">
              <a:latin typeface="Constantia" panose="02030602050306030303" charset="0"/>
              <a:cs typeface="Constantia" panose="02030602050306030303"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0" y="105410"/>
            <a:ext cx="6380480" cy="829310"/>
          </a:xfrm>
        </p:spPr>
        <p:txBody>
          <a:bodyPr>
            <a:normAutofit fontScale="90000"/>
          </a:bodyPr>
          <a:p>
            <a:r>
              <a:rPr lang="en-US" sz="3555">
                <a:latin typeface="Constantia" panose="02030602050306030303" charset="0"/>
                <a:cs typeface="Constantia" panose="02030602050306030303" charset="0"/>
                <a:sym typeface="+mn-ea"/>
              </a:rPr>
              <a:t>2. Vertisols</a:t>
            </a:r>
            <a:br>
              <a:rPr lang="en-US"/>
            </a:br>
            <a:endParaRPr lang="en-US"/>
          </a:p>
        </p:txBody>
      </p:sp>
      <p:sp>
        <p:nvSpPr>
          <p:cNvPr id="3" name="Content Placeholder 2"/>
          <p:cNvSpPr>
            <a:spLocks noGrp="1"/>
          </p:cNvSpPr>
          <p:nvPr>
            <p:ph idx="1"/>
          </p:nvPr>
        </p:nvSpPr>
        <p:spPr>
          <a:xfrm>
            <a:off x="0" y="1102360"/>
            <a:ext cx="12192000" cy="5665470"/>
          </a:xfrm>
        </p:spPr>
        <p:txBody>
          <a:bodyPr>
            <a:normAutofit/>
          </a:bodyPr>
          <a:p>
            <a:r>
              <a:rPr lang="en-US">
                <a:latin typeface="Constantia" panose="02030602050306030303" charset="0"/>
                <a:cs typeface="Constantia" panose="02030602050306030303" charset="0"/>
              </a:rPr>
              <a:t>Vertisols are heavy clay soils with a high proportion of swelling clays when wet, and cracks when dry. These soils are extremely difficult to manage (hence easily degraded), but has very high natural chemical fertility.</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Vertisols mostly develop on volcanic plateau basalt, trachyte and pyroclastic materials, sedimentary rocks, colluvial slopes and alluvial plains they are also soils of highlands and moderate climates.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In Ethiopia, they are commonly found in parts of Northwestern, Central and Southeastern highlands (especially in Gojjam, Shewa, Arsi, Bale and central Hararghe).</a:t>
            </a:r>
            <a:endParaRPr lang="en-US">
              <a:latin typeface="Constantia" panose="02030602050306030303" charset="0"/>
              <a:cs typeface="Constantia" panose="02030602050306030303" charset="0"/>
            </a:endParaRPr>
          </a:p>
          <a:p>
            <a:pPr marL="0" indent="0">
              <a:buNone/>
            </a:pPr>
            <a:endParaRPr lang="en-US" sz="3000">
              <a:latin typeface="Constantia" panose="02030602050306030303" charset="0"/>
              <a:cs typeface="Constantia" panose="02030602050306030303"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atin typeface="Constantia" panose="02030602050306030303" charset="0"/>
                <a:cs typeface="Constantia" panose="02030602050306030303" charset="0"/>
                <a:sym typeface="+mn-ea"/>
              </a:rPr>
              <a:t>3. Lithosols, Cambisols and Regosol</a:t>
            </a:r>
            <a:br>
              <a:rPr lang="en-US">
                <a:latin typeface="Constantia" panose="02030602050306030303" charset="0"/>
                <a:cs typeface="Constantia" panose="02030602050306030303" charset="0"/>
              </a:rPr>
            </a:br>
            <a:endParaRPr lang="en-US"/>
          </a:p>
        </p:txBody>
      </p:sp>
      <p:sp>
        <p:nvSpPr>
          <p:cNvPr id="3" name="Content Placeholder 2"/>
          <p:cNvSpPr>
            <a:spLocks noGrp="1"/>
          </p:cNvSpPr>
          <p:nvPr>
            <p:ph idx="1"/>
          </p:nvPr>
        </p:nvSpPr>
        <p:spPr/>
        <p:txBody>
          <a:bodyPr>
            <a:normAutofit/>
          </a:bodyPr>
          <a:p>
            <a:r>
              <a:rPr lang="en-US">
                <a:latin typeface="Constantia" panose="02030602050306030303" charset="0"/>
                <a:cs typeface="Constantia" panose="02030602050306030303" charset="0"/>
                <a:sym typeface="+mn-ea"/>
              </a:rPr>
              <a:t>These soils are mostly found in rugged topography and steep slopes. There is little evidence of pedogenic processes (soil forming processes). As a result, they are young, shallow and coarse textured and so have low water holding capacity. In addition, they are found in areas of low rainfall.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sym typeface="+mn-ea"/>
              </a:rPr>
              <a:t>They are, in most cases, left under the natural plant cover and used for grazing. These soils are found in different parts of rugged and steep slopes of Central Highlands, on the Rift Valley Escarpments and highlands in of western Hararghe. Regosol and Lithosols are also found in the Danakil and eastern Ogaden.</a:t>
            </a:r>
            <a:endParaRPr lang="en-US">
              <a:latin typeface="Constantia" panose="02030602050306030303" charset="0"/>
              <a:cs typeface="Constantia" panose="02030602050306030303" charset="0"/>
            </a:endParaRPr>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8373745" cy="511175"/>
          </a:xfrm>
        </p:spPr>
        <p:txBody>
          <a:bodyPr>
            <a:normAutofit fontScale="90000"/>
          </a:bodyPr>
          <a:p>
            <a:r>
              <a:rPr lang="en-US" sz="3555">
                <a:latin typeface="Constantia" panose="02030602050306030303" charset="0"/>
                <a:cs typeface="Constantia" panose="02030602050306030303" charset="0"/>
                <a:sym typeface="+mn-ea"/>
              </a:rPr>
              <a:t>4. Xerosols, Yermosols and Solanchaks</a:t>
            </a:r>
            <a:br>
              <a:rPr lang="en-US" sz="3555"/>
            </a:br>
            <a:endParaRPr lang="en-US" sz="3555"/>
          </a:p>
        </p:txBody>
      </p:sp>
      <p:sp>
        <p:nvSpPr>
          <p:cNvPr id="3" name="Content Placeholder 2"/>
          <p:cNvSpPr>
            <a:spLocks noGrp="1"/>
          </p:cNvSpPr>
          <p:nvPr>
            <p:ph idx="1"/>
          </p:nvPr>
        </p:nvSpPr>
        <p:spPr>
          <a:xfrm>
            <a:off x="160020" y="753745"/>
            <a:ext cx="11887200" cy="5996940"/>
          </a:xfrm>
        </p:spPr>
        <p:txBody>
          <a:bodyPr>
            <a:normAutofit/>
          </a:bodyPr>
          <a:p>
            <a:r>
              <a:rPr lang="en-US" sz="2400">
                <a:latin typeface="Constantia" panose="02030602050306030303" charset="0"/>
                <a:cs typeface="Constantia" panose="02030602050306030303" charset="0"/>
              </a:rPr>
              <a:t>These are soils of desert or dry steppe soils majorly available in arid and semiarid areas. Though ,the degree may vary, desert soils are characterized by high salt content and low organic content, because of the scanty vegetation. Generally speaking, these soils have poor humus content and nitrogen, but are rich in phosphorus and potash and can be very fertile if irrigated.</a:t>
            </a:r>
            <a:endParaRPr lang="en-US" sz="2400">
              <a:latin typeface="Constantia" panose="02030602050306030303" charset="0"/>
              <a:cs typeface="Constantia" panose="02030602050306030303" charset="0"/>
            </a:endParaRPr>
          </a:p>
          <a:p>
            <a:r>
              <a:rPr lang="en-US" sz="2400">
                <a:latin typeface="Constantia" panose="02030602050306030303" charset="0"/>
                <a:cs typeface="Constantia" panose="02030602050306030303" charset="0"/>
              </a:rPr>
              <a:t>Xerosols are soils of the deserts, has low organic content. These soils are extremely subjected to wind erosion and concentration of soluble salts. Yermosols are even drier and more problematic than Xerosols.</a:t>
            </a:r>
            <a:endParaRPr lang="en-US" sz="2400">
              <a:latin typeface="Constantia" panose="02030602050306030303" charset="0"/>
              <a:cs typeface="Constantia" panose="02030602050306030303" charset="0"/>
            </a:endParaRPr>
          </a:p>
          <a:p>
            <a:r>
              <a:rPr lang="en-US" sz="2400">
                <a:latin typeface="Constantia" panose="02030602050306030303" charset="0"/>
                <a:cs typeface="Constantia" panose="02030602050306030303" charset="0"/>
              </a:rPr>
              <a:t> Solanchaks are saline soils which develop in areas of high evaporation and capillary action.  In Ethiopia, Xerosols are found in Ogaden and northeastern escarpments, whereas the Yermosols and Solonchaks cover the Ogaden and Afar plains. The Solonchaks are majorly located in salty plains of Afar.</a:t>
            </a:r>
            <a:endParaRPr lang="en-US" sz="2400">
              <a:latin typeface="Constantia" panose="02030602050306030303" charset="0"/>
              <a:cs typeface="Constantia" panose="02030602050306030303" charset="0"/>
            </a:endParaRPr>
          </a:p>
          <a:p>
            <a:pPr marL="0" indent="0">
              <a:buNone/>
            </a:pPr>
            <a:endParaRPr lang="en-US" sz="2400">
              <a:latin typeface="Constantia" panose="02030602050306030303" charset="0"/>
              <a:cs typeface="Constantia" panose="02030602050306030303"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0" y="-635"/>
            <a:ext cx="2851150" cy="1087755"/>
          </a:xfrm>
        </p:spPr>
        <p:txBody>
          <a:bodyPr>
            <a:normAutofit fontScale="90000"/>
          </a:bodyPr>
          <a:p>
            <a:r>
              <a:rPr lang="en-US">
                <a:latin typeface="Constantia" panose="02030602050306030303" charset="0"/>
                <a:cs typeface="Constantia" panose="02030602050306030303" charset="0"/>
                <a:sym typeface="+mn-ea"/>
              </a:rPr>
              <a:t>5. Fluvisols</a:t>
            </a:r>
            <a:br>
              <a:rPr lang="en-US"/>
            </a:br>
            <a:endParaRPr lang="en-US"/>
          </a:p>
        </p:txBody>
      </p:sp>
      <p:sp>
        <p:nvSpPr>
          <p:cNvPr id="3" name="Content Placeholder 2"/>
          <p:cNvSpPr>
            <a:spLocks noGrp="1"/>
          </p:cNvSpPr>
          <p:nvPr>
            <p:ph idx="1"/>
          </p:nvPr>
        </p:nvSpPr>
        <p:spPr>
          <a:xfrm>
            <a:off x="0" y="735965"/>
            <a:ext cx="12192635" cy="6122670"/>
          </a:xfrm>
        </p:spPr>
        <p:txBody>
          <a:bodyPr>
            <a:normAutofit lnSpcReduction="10000"/>
          </a:bodyPr>
          <a:p>
            <a:r>
              <a:rPr lang="en-US">
                <a:latin typeface="Constantia" panose="02030602050306030303" charset="0"/>
                <a:cs typeface="Constantia" panose="02030602050306030303" charset="0"/>
              </a:rPr>
              <a:t>Fluvisols develop on flat or nearly flat ground, on recent alluvial deposits. These soils are associated with fluvial (river), marine (sea) and lacustine (lake) deposits.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These are soils formed due to deposition of eroded materials from highlands. The deposition takes place in depressions, lower valleys and lowlands. Lower regions of rivers like Omo,Awash, Abay and the plains of Akobo and Baro Rivers are home for fluvivsols.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Fluvisols are highly variable, but much prized for intensive agriculture because:</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a:t>
            </a:r>
            <a:r>
              <a:rPr lang="en-US" sz="2400">
                <a:latin typeface="Constantia" panose="02030602050306030303" charset="0"/>
                <a:cs typeface="Constantia" panose="02030602050306030303" charset="0"/>
              </a:rPr>
              <a:t> &gt;&gt;they develop on flat ground, deposition sites, they are associated with rivers and                 	ground water, making them important for large-scale irrigation.</a:t>
            </a:r>
            <a:endParaRPr lang="en-US" sz="2400">
              <a:latin typeface="Constantia" panose="02030602050306030303" charset="0"/>
              <a:cs typeface="Constantia" panose="02030602050306030303" charset="0"/>
            </a:endParaRPr>
          </a:p>
          <a:p>
            <a:pPr marL="0" indent="0" algn="l">
              <a:lnSpc>
                <a:spcPct val="100000"/>
              </a:lnSpc>
              <a:buNone/>
            </a:pPr>
            <a:r>
              <a:rPr lang="en-US" sz="2400">
                <a:latin typeface="Constantia" panose="02030602050306030303" charset="0"/>
                <a:cs typeface="Constantia" panose="02030602050306030303" charset="0"/>
              </a:rPr>
              <a:t>   &gt;&gt;they are fertile and their fertility is always renewed as a result of deposition of new 	soil</a:t>
            </a:r>
            <a:r>
              <a:rPr lang="en-US">
                <a:latin typeface="Constantia" panose="02030602050306030303" charset="0"/>
                <a:cs typeface="Constantia" panose="02030602050306030303" charset="0"/>
              </a:rPr>
              <a:t> </a:t>
            </a:r>
            <a:r>
              <a:rPr lang="en-US" sz="2400">
                <a:latin typeface="Constantia" panose="02030602050306030303" charset="0"/>
                <a:cs typeface="Constantia" panose="02030602050306030303" charset="0"/>
              </a:rPr>
              <a:t>materials.</a:t>
            </a:r>
            <a:endParaRPr lang="en-US" sz="2400">
              <a:latin typeface="Constantia" panose="02030602050306030303" charset="0"/>
              <a:cs typeface="Constantia" panose="02030602050306030303"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064260" y="365125"/>
            <a:ext cx="10289540" cy="1325880"/>
          </a:xfrm>
        </p:spPr>
        <p:txBody>
          <a:bodyPr>
            <a:normAutofit/>
          </a:bodyPr>
          <a:p>
            <a:r>
              <a:rPr lang="en-US">
                <a:latin typeface="Constantia" panose="02030602050306030303" charset="0"/>
                <a:cs typeface="Constantia" panose="02030602050306030303" charset="0"/>
              </a:rPr>
              <a:t>CONTENTS </a:t>
            </a: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p:txBody>
          <a:bodyPr/>
          <a:p>
            <a:r>
              <a:rPr lang="en-US">
                <a:latin typeface="Constantia" panose="02030602050306030303" charset="0"/>
                <a:cs typeface="Constantia" panose="02030602050306030303" charset="0"/>
              </a:rPr>
              <a:t>6.1 Introduction</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6.2. Soil – Formation</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6.3. Major Soil Types in Ethiopia</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6.4. Soil Degradation &amp; Control Measures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6.5. Natural Vegetation of Ethiopia</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6.6. Wild Life/Animals in Ethiopia</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93345"/>
            <a:ext cx="10515600" cy="1055370"/>
          </a:xfrm>
        </p:spPr>
        <p:txBody>
          <a:bodyPr>
            <a:normAutofit fontScale="90000"/>
          </a:bodyPr>
          <a:p>
            <a:r>
              <a:rPr lang="en-US">
                <a:latin typeface="Constantia" panose="02030602050306030303" charset="0"/>
                <a:cs typeface="Constantia" panose="02030602050306030303" charset="0"/>
                <a:sym typeface="+mn-ea"/>
              </a:rPr>
              <a:t>6. Luvisols</a:t>
            </a:r>
            <a:br>
              <a:rPr lang="en-US"/>
            </a:br>
            <a:endParaRPr lang="en-US"/>
          </a:p>
        </p:txBody>
      </p:sp>
      <p:sp>
        <p:nvSpPr>
          <p:cNvPr id="3" name="Content Placeholder 2"/>
          <p:cNvSpPr>
            <a:spLocks noGrp="1"/>
          </p:cNvSpPr>
          <p:nvPr>
            <p:ph idx="1"/>
          </p:nvPr>
        </p:nvSpPr>
        <p:spPr>
          <a:xfrm>
            <a:off x="838200" y="709930"/>
            <a:ext cx="10515600" cy="5467350"/>
          </a:xfrm>
        </p:spPr>
        <p:txBody>
          <a:bodyPr>
            <a:normAutofit/>
          </a:bodyPr>
          <a:p>
            <a:r>
              <a:rPr lang="en-US">
                <a:latin typeface="Constantia" panose="02030602050306030303" charset="0"/>
                <a:cs typeface="Constantia" panose="02030602050306030303" charset="0"/>
              </a:rPr>
              <a:t>Luvisols develop mainly in areas of wet and dry seasons occur in alternation. Where leaching is not very high, they are found in association with nitosols.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Have good chemical nutrients and they are among the best agricultural soils in the tropics. So, they are intensively cultivated.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In Ethiopia, places with luvisols include Lake Tana area, parts of Northern, Central and Eastern Highlands and Southern lowlands.</a:t>
            </a:r>
            <a:endParaRPr lang="en-US">
              <a:latin typeface="Constantia" panose="02030602050306030303" charset="0"/>
              <a:cs typeface="Constantia" panose="02030602050306030303"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0" y="311150"/>
            <a:ext cx="9766300" cy="1112520"/>
          </a:xfrm>
        </p:spPr>
        <p:txBody>
          <a:bodyPr>
            <a:normAutofit fontScale="90000"/>
          </a:bodyPr>
          <a:p>
            <a:r>
              <a:rPr lang="en-US">
                <a:latin typeface="Constantia" panose="02030602050306030303" charset="0"/>
                <a:cs typeface="Constantia" panose="02030602050306030303" charset="0"/>
                <a:sym typeface="+mn-ea"/>
              </a:rPr>
              <a:t>6.4. Soil Degradation &amp; Control Measures</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204470" y="1423035"/>
            <a:ext cx="11872595" cy="5327650"/>
          </a:xfrm>
        </p:spPr>
        <p:txBody>
          <a:bodyPr>
            <a:normAutofit/>
          </a:bodyPr>
          <a:p>
            <a:r>
              <a:rPr lang="en-US">
                <a:latin typeface="Constantia" panose="02030602050306030303" charset="0"/>
                <a:cs typeface="Constantia" panose="02030602050306030303" charset="0"/>
              </a:rPr>
              <a:t> Soil degradation is defined as a change in any or all of the soil status resulting in a diminished capacity of the ecosystem to provide goods and services. It could also be the deterioration of the physical, chemical and biological properties of soil.</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There are three major types of soil degradation. These are:</a:t>
            </a:r>
            <a:endParaRPr lang="en-US">
              <a:latin typeface="Constantia" panose="02030602050306030303" charset="0"/>
              <a:cs typeface="Constantia" panose="02030602050306030303" charset="0"/>
            </a:endParaRPr>
          </a:p>
          <a:p>
            <a:pPr marL="0" indent="0">
              <a:buNone/>
            </a:pPr>
            <a:r>
              <a:rPr lang="en-US" sz="2400" b="1">
                <a:latin typeface="Constantia" panose="02030602050306030303" charset="0"/>
                <a:cs typeface="Constantia" panose="02030602050306030303" charset="0"/>
              </a:rPr>
              <a:t>1. Physical Degradation:</a:t>
            </a:r>
            <a:r>
              <a:rPr lang="en-US" sz="2400">
                <a:latin typeface="Constantia" panose="02030602050306030303" charset="0"/>
                <a:cs typeface="Constantia" panose="02030602050306030303" charset="0"/>
              </a:rPr>
              <a:t> refers to the deterioration of the physical properties of soil. This includes:       </a:t>
            </a:r>
            <a:r>
              <a:rPr lang="en-US" sz="2400">
                <a:latin typeface="Constantia" panose="02030602050306030303" charset="0"/>
                <a:cs typeface="Constantia" panose="02030602050306030303" charset="0"/>
                <a:sym typeface="+mn-ea"/>
              </a:rPr>
              <a:t>A. Compaction    B. Soil erosion</a:t>
            </a:r>
            <a:endParaRPr lang="en-US" sz="2400">
              <a:latin typeface="Constantia" panose="02030602050306030303" charset="0"/>
              <a:cs typeface="Constantia" panose="02030602050306030303" charset="0"/>
            </a:endParaRPr>
          </a:p>
          <a:p>
            <a:pPr marL="0" indent="0">
              <a:buNone/>
            </a:pPr>
            <a:r>
              <a:rPr lang="en-US" sz="2400" b="1">
                <a:latin typeface="Constantia" panose="02030602050306030303" charset="0"/>
                <a:cs typeface="Constantia" panose="02030602050306030303" charset="0"/>
              </a:rPr>
              <a:t>2. Biological Degradation</a:t>
            </a:r>
            <a:r>
              <a:rPr lang="en-US" sz="2400">
                <a:latin typeface="Constantia" panose="02030602050306030303" charset="0"/>
                <a:cs typeface="Constantia" panose="02030602050306030303" charset="0"/>
              </a:rPr>
              <a:t>:Reduction in soil organic matter content, decline in biomass carbon, and decrease in activity and diversity of soil fauna are ramifications of biological degradation.</a:t>
            </a:r>
            <a:endParaRPr lang="en-US" sz="2400">
              <a:latin typeface="Constantia" panose="02030602050306030303" charset="0"/>
              <a:cs typeface="Constantia" panose="02030602050306030303" charset="0"/>
            </a:endParaRPr>
          </a:p>
          <a:p>
            <a:pPr marL="0" indent="0">
              <a:buNone/>
            </a:pPr>
            <a:r>
              <a:rPr lang="en-US" sz="2400" b="1">
                <a:latin typeface="Constantia" panose="02030602050306030303" charset="0"/>
                <a:cs typeface="Constantia" panose="02030602050306030303" charset="0"/>
              </a:rPr>
              <a:t>3. Chemical Degradation:</a:t>
            </a:r>
            <a:r>
              <a:rPr lang="en-US" sz="2400">
                <a:latin typeface="Constantia" panose="02030602050306030303" charset="0"/>
                <a:cs typeface="Constantia" panose="02030602050306030303" charset="0"/>
              </a:rPr>
              <a:t> Nutrient depletion is a major cause of chemical degradation.</a:t>
            </a:r>
            <a:endParaRPr lang="en-US" sz="2400">
              <a:latin typeface="Constantia" panose="02030602050306030303" charset="0"/>
              <a:cs typeface="Constantia" panose="02030602050306030303"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14300" y="511810"/>
            <a:ext cx="6049645" cy="591185"/>
          </a:xfrm>
        </p:spPr>
        <p:txBody>
          <a:bodyPr>
            <a:normAutofit fontScale="90000"/>
          </a:bodyPr>
          <a:p>
            <a:r>
              <a:rPr lang="en-US">
                <a:latin typeface="Constantia" panose="02030602050306030303" charset="0"/>
                <a:cs typeface="Constantia" panose="02030602050306030303" charset="0"/>
                <a:sym typeface="+mn-ea"/>
              </a:rPr>
              <a:t>Causes of soil degradation</a:t>
            </a:r>
            <a:br>
              <a:rPr lang="en-US"/>
            </a:br>
            <a:r>
              <a:rPr lang="en-US">
                <a:sym typeface="+mn-ea"/>
              </a:rPr>
              <a:t>  </a:t>
            </a:r>
            <a:br>
              <a:rPr lang="en-US"/>
            </a:br>
            <a:endParaRPr lang="en-US"/>
          </a:p>
        </p:txBody>
      </p:sp>
      <p:sp>
        <p:nvSpPr>
          <p:cNvPr id="3" name="Content Placeholder 2"/>
          <p:cNvSpPr>
            <a:spLocks noGrp="1"/>
          </p:cNvSpPr>
          <p:nvPr>
            <p:ph idx="1"/>
          </p:nvPr>
        </p:nvSpPr>
        <p:spPr>
          <a:xfrm>
            <a:off x="113665" y="857885"/>
            <a:ext cx="12078335" cy="5875020"/>
          </a:xfrm>
        </p:spPr>
        <p:txBody>
          <a:bodyPr>
            <a:normAutofit lnSpcReduction="20000"/>
          </a:bodyPr>
          <a:p>
            <a:r>
              <a:rPr lang="en-US">
                <a:latin typeface="Constantia" panose="02030602050306030303" charset="0"/>
                <a:cs typeface="Constantia" panose="02030602050306030303" charset="0"/>
              </a:rPr>
              <a:t>Soil degradation may result from </a:t>
            </a:r>
            <a:r>
              <a:rPr lang="en-US" i="1">
                <a:solidFill>
                  <a:srgbClr val="FF0000"/>
                </a:solidFill>
                <a:latin typeface="Constantia" panose="02030602050306030303" charset="0"/>
                <a:cs typeface="Constantia" panose="02030602050306030303" charset="0"/>
              </a:rPr>
              <a:t>natural and human-induced causes</a:t>
            </a:r>
            <a:r>
              <a:rPr lang="en-US">
                <a:latin typeface="Constantia" panose="02030602050306030303" charset="0"/>
                <a:cs typeface="Constantia" panose="02030602050306030303" charset="0"/>
              </a:rPr>
              <a:t>.</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Topographic and climatic factors such as: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steep slopes.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frequent floods and tornadoes.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storms and high-velocity wind.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high intensity rains and drought in dry regions are among the natural causes.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Deforestation and overexploitation of vegetation,Overgrazing, indiscriminate use of agrochemicals and lack of soil conservation practices, and over extraction of ground water are some anthropogenic(influence of human beings) causes of soil degradation.</a:t>
            </a:r>
            <a:endParaRPr lang="en-US">
              <a:latin typeface="Constantia" panose="02030602050306030303" charset="0"/>
              <a:cs typeface="Constantia" panose="02030602050306030303"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9060" y="401955"/>
            <a:ext cx="8070850" cy="762000"/>
          </a:xfrm>
        </p:spPr>
        <p:txBody>
          <a:bodyPr>
            <a:normAutofit fontScale="90000"/>
          </a:bodyPr>
          <a:p>
            <a:r>
              <a:rPr lang="en-US">
                <a:latin typeface="Constantia" panose="02030602050306030303" charset="0"/>
                <a:cs typeface="Constantia" panose="02030602050306030303" charset="0"/>
                <a:sym typeface="+mn-ea"/>
              </a:rPr>
              <a:t>Soil Erosion Control Measures</a:t>
            </a:r>
            <a:br>
              <a:rPr lang="en-US"/>
            </a:br>
            <a:endParaRPr lang="en-US"/>
          </a:p>
        </p:txBody>
      </p:sp>
      <p:sp>
        <p:nvSpPr>
          <p:cNvPr id="3" name="Content Placeholder 2"/>
          <p:cNvSpPr>
            <a:spLocks noGrp="1"/>
          </p:cNvSpPr>
          <p:nvPr>
            <p:ph idx="1"/>
          </p:nvPr>
        </p:nvSpPr>
        <p:spPr>
          <a:xfrm>
            <a:off x="99060" y="1071880"/>
            <a:ext cx="11963400" cy="5694045"/>
          </a:xfrm>
        </p:spPr>
        <p:txBody>
          <a:bodyPr>
            <a:normAutofit lnSpcReduction="10000"/>
          </a:bodyPr>
          <a:p>
            <a:r>
              <a:rPr lang="en-US">
                <a:latin typeface="Constantia" panose="02030602050306030303" charset="0"/>
                <a:cs typeface="Constantia" panose="02030602050306030303" charset="0"/>
              </a:rPr>
              <a:t>Since erosion is a natural process, it cannot be prevented. But it can be reduced to a maximum acceptable level or soil loss tolerance.</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We have two major soil erosion control mechanisms. These are:</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pPr marL="0" indent="0">
              <a:buNone/>
            </a:pPr>
            <a:r>
              <a:rPr lang="en-US" b="1">
                <a:latin typeface="Constantia" panose="02030602050306030303" charset="0"/>
                <a:cs typeface="Constantia" panose="02030602050306030303" charset="0"/>
              </a:rPr>
              <a:t>I. Biological Control measures:</a:t>
            </a:r>
            <a:r>
              <a:rPr lang="en-US" sz="2400">
                <a:latin typeface="Constantia" panose="02030602050306030303" charset="0"/>
                <a:cs typeface="Constantia" panose="02030602050306030303" charset="0"/>
              </a:rPr>
              <a:t> These types of soil erosion control mechanisms include vegetative strips, plantation, and reforestation. Biological controls can prevent splash erosion, reduces the velocity of surface runoff, increases surface roughness. </a:t>
            </a:r>
            <a:endParaRPr lang="en-US" sz="2400">
              <a:latin typeface="Constantia" panose="02030602050306030303" charset="0"/>
              <a:cs typeface="Constantia" panose="02030602050306030303" charset="0"/>
            </a:endParaRPr>
          </a:p>
          <a:p>
            <a:pPr marL="0" indent="0">
              <a:buNone/>
            </a:pPr>
            <a:endParaRPr lang="en-US" sz="2400">
              <a:latin typeface="Constantia" panose="02030602050306030303" charset="0"/>
              <a:cs typeface="Constantia" panose="02030602050306030303" charset="0"/>
            </a:endParaRPr>
          </a:p>
          <a:p>
            <a:pPr marL="0" indent="0">
              <a:buNone/>
            </a:pPr>
            <a:r>
              <a:rPr lang="en-US" b="1">
                <a:latin typeface="Constantia" panose="02030602050306030303" charset="0"/>
                <a:cs typeface="Constantia" panose="02030602050306030303" charset="0"/>
              </a:rPr>
              <a:t>II. Physical control measures:</a:t>
            </a:r>
            <a:endParaRPr lang="en-US" b="1">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Physical measures are used to control the movement of</a:t>
            </a:r>
            <a:r>
              <a:rPr lang="en-US" sz="2400" i="1">
                <a:latin typeface="Constantia" panose="02030602050306030303" charset="0"/>
                <a:cs typeface="Constantia" panose="02030602050306030303" charset="0"/>
              </a:rPr>
              <a:t> water and wind </a:t>
            </a:r>
            <a:r>
              <a:rPr lang="en-US" sz="2400">
                <a:latin typeface="Constantia" panose="02030602050306030303" charset="0"/>
                <a:cs typeface="Constantia" panose="02030602050306030303" charset="0"/>
              </a:rPr>
              <a:t>over the soil surface. The major types of physical erosion control measures commonly applied in Ethiopia includes: </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&gt;&gt;</a:t>
            </a:r>
            <a:r>
              <a:rPr lang="en-US" sz="2400" i="1">
                <a:latin typeface="Constantia" panose="02030602050306030303" charset="0"/>
                <a:cs typeface="Constantia" panose="02030602050306030303" charset="0"/>
              </a:rPr>
              <a:t>terracing, check dams, gabion, trenches, contour ploughing, soil bunds </a:t>
            </a:r>
            <a:r>
              <a:rPr lang="en-US" sz="2400">
                <a:latin typeface="Constantia" panose="02030602050306030303" charset="0"/>
                <a:cs typeface="Constantia" panose="02030602050306030303" charset="0"/>
              </a:rPr>
              <a:t>etc.</a:t>
            </a:r>
            <a:endParaRPr lang="en-US" sz="2400">
              <a:latin typeface="Constantia" panose="02030602050306030303" charset="0"/>
              <a:cs typeface="Constantia" panose="02030602050306030303"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28905" y="0"/>
            <a:ext cx="8072120" cy="1298575"/>
          </a:xfrm>
        </p:spPr>
        <p:txBody>
          <a:bodyPr>
            <a:normAutofit fontScale="90000"/>
          </a:bodyPr>
          <a:p>
            <a:r>
              <a:rPr lang="en-US">
                <a:latin typeface="Constantia" panose="02030602050306030303" charset="0"/>
                <a:cs typeface="Constantia" panose="02030602050306030303" charset="0"/>
                <a:sym typeface="+mn-ea"/>
              </a:rPr>
              <a:t>6.5. Natural Vegetation of Ethiopia</a:t>
            </a:r>
            <a:br>
              <a:rPr lang="en-US">
                <a:latin typeface="Constantia" panose="02030602050306030303" charset="0"/>
                <a:cs typeface="Constantia" panose="02030602050306030303" charset="0"/>
              </a:rPr>
            </a:br>
            <a:endParaRPr lang="en-US"/>
          </a:p>
        </p:txBody>
      </p:sp>
      <p:sp>
        <p:nvSpPr>
          <p:cNvPr id="3" name="Content Placeholder 2"/>
          <p:cNvSpPr>
            <a:spLocks noGrp="1"/>
          </p:cNvSpPr>
          <p:nvPr>
            <p:ph idx="1"/>
          </p:nvPr>
        </p:nvSpPr>
        <p:spPr>
          <a:xfrm>
            <a:off x="128905" y="876300"/>
            <a:ext cx="11857990" cy="5737225"/>
          </a:xfrm>
        </p:spPr>
        <p:txBody>
          <a:bodyPr>
            <a:normAutofit fontScale="90000" lnSpcReduction="10000"/>
          </a:bodyPr>
          <a:p>
            <a:r>
              <a:rPr lang="en-US">
                <a:latin typeface="Constantia" panose="02030602050306030303" charset="0"/>
                <a:cs typeface="Constantia" panose="02030602050306030303" charset="0"/>
              </a:rPr>
              <a:t>Natural vegetation refers to a plant cover that develops with little or no human interference. It can also be seen as any original plant cover grown in an area.</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Its distribution on the surface of the earth is uneven majorly controlled by factors such as</a:t>
            </a:r>
            <a:r>
              <a:rPr lang="en-US" i="1">
                <a:latin typeface="Constantia" panose="02030602050306030303" charset="0"/>
                <a:cs typeface="Constantia" panose="02030602050306030303" charset="0"/>
              </a:rPr>
              <a:t> climate, soil types, drainage</a:t>
            </a:r>
            <a:r>
              <a:rPr lang="en-US">
                <a:latin typeface="Constantia" panose="02030602050306030303" charset="0"/>
                <a:cs typeface="Constantia" panose="02030602050306030303" charset="0"/>
              </a:rPr>
              <a:t>, etc.</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Natural vegetations are vital for human beings in many ways. Plants can provide shelter, food, source of fuel, pasture and grazing, raw material for industries, source of timber and non-timber products. </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 other uses include moderating effect on local climate,</a:t>
            </a:r>
            <a:r>
              <a:rPr lang="en-US" i="1">
                <a:latin typeface="Constantia" panose="02030602050306030303" charset="0"/>
                <a:cs typeface="Constantia" panose="02030602050306030303" charset="0"/>
              </a:rPr>
              <a:t> as home of wild life, medicinal values, minimizing soil erosion etc.</a:t>
            </a:r>
            <a:endParaRPr lang="en-US" i="1">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pPr marL="0" indent="0">
              <a:buNone/>
            </a:pPr>
            <a:r>
              <a:rPr lang="en-US" sz="1800" b="1"/>
              <a:t>                   </a:t>
            </a:r>
            <a:endParaRPr lang="en-US" sz="1800" b="1"/>
          </a:p>
          <a:p>
            <a:pPr marL="0" indent="0">
              <a:buNone/>
            </a:pPr>
            <a:endParaRPr lang="en-US" sz="1800" b="1" i="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73990" y="93345"/>
            <a:ext cx="10033000" cy="874395"/>
          </a:xfrm>
        </p:spPr>
        <p:txBody>
          <a:bodyPr>
            <a:normAutofit fontScale="90000"/>
          </a:bodyPr>
          <a:p>
            <a:r>
              <a:rPr lang="en-US">
                <a:latin typeface="Constantia" panose="02030602050306030303" charset="0"/>
                <a:cs typeface="Constantia" panose="02030602050306030303" charset="0"/>
              </a:rPr>
              <a:t> Major Natural Vegetation Types of Ethiopia</a:t>
            </a: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174625" y="1282700"/>
            <a:ext cx="11675745" cy="4909185"/>
          </a:xfrm>
        </p:spPr>
        <p:txBody>
          <a:bodyPr/>
          <a:p>
            <a:r>
              <a:rPr lang="en-US">
                <a:latin typeface="Constantia" panose="02030602050306030303" charset="0"/>
                <a:cs typeface="Constantia" panose="02030602050306030303" charset="0"/>
              </a:rPr>
              <a:t>Taking altitude into consideration it is possible to broadly classify the vegetation belts of Ethiopia into the following five groups.</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1. Afro-alpine and sub-afro alpine Region</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2. Forest Region</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3. Woodland Savannah Region</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4. Steppe Region</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5. Semi-desert Region</a:t>
            </a:r>
            <a:endParaRPr lang="en-US">
              <a:latin typeface="Constantia" panose="02030602050306030303" charset="0"/>
              <a:cs typeface="Constantia" panose="02030602050306030303"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19075" y="139065"/>
            <a:ext cx="7905750" cy="858520"/>
          </a:xfrm>
        </p:spPr>
        <p:txBody>
          <a:bodyPr>
            <a:normAutofit fontScale="90000"/>
          </a:bodyPr>
          <a:p>
            <a:r>
              <a:rPr lang="en-US" sz="3200" b="1">
                <a:latin typeface="Constantia" panose="02030602050306030303" charset="0"/>
                <a:cs typeface="Constantia" panose="02030602050306030303" charset="0"/>
              </a:rPr>
              <a:t>1. Afro-alpine and Sub-afro alpine Region</a:t>
            </a:r>
            <a:endParaRPr lang="en-US" sz="3200" b="1">
              <a:latin typeface="Constantia" panose="02030602050306030303" charset="0"/>
              <a:cs typeface="Constantia" panose="02030602050306030303" charset="0"/>
            </a:endParaRPr>
          </a:p>
        </p:txBody>
      </p:sp>
      <p:sp>
        <p:nvSpPr>
          <p:cNvPr id="3" name="Content Placeholder 2"/>
          <p:cNvSpPr>
            <a:spLocks noGrp="1"/>
          </p:cNvSpPr>
          <p:nvPr>
            <p:ph idx="1"/>
          </p:nvPr>
        </p:nvSpPr>
        <p:spPr>
          <a:xfrm>
            <a:off x="342265" y="1100455"/>
            <a:ext cx="11659235" cy="4965700"/>
          </a:xfrm>
        </p:spPr>
        <p:txBody>
          <a:bodyPr>
            <a:noAutofit/>
          </a:bodyPr>
          <a:p>
            <a:r>
              <a:rPr lang="en-US" sz="3200">
                <a:latin typeface="Constantia" panose="02030602050306030303" charset="0"/>
                <a:cs typeface="Constantia" panose="02030602050306030303" charset="0"/>
              </a:rPr>
              <a:t>The Afro-alpine region is found at very high altitudes (4,000 – 4,620 m).</a:t>
            </a:r>
            <a:endParaRPr lang="en-US" sz="3200">
              <a:latin typeface="Constantia" panose="02030602050306030303" charset="0"/>
              <a:cs typeface="Constantia" panose="02030602050306030303" charset="0"/>
            </a:endParaRPr>
          </a:p>
          <a:p>
            <a:r>
              <a:rPr lang="en-US" sz="3200">
                <a:latin typeface="Constantia" panose="02030602050306030303" charset="0"/>
                <a:cs typeface="Constantia" panose="02030602050306030303" charset="0"/>
              </a:rPr>
              <a:t>The annul precipitation which ranges between 800 and 1,500 mm, is mostly in the form of sleet or snow.</a:t>
            </a:r>
            <a:endParaRPr lang="en-US" sz="3200">
              <a:latin typeface="Constantia" panose="02030602050306030303" charset="0"/>
              <a:cs typeface="Constantia" panose="02030602050306030303" charset="0"/>
            </a:endParaRPr>
          </a:p>
          <a:p>
            <a:r>
              <a:rPr lang="en-US" sz="3200">
                <a:latin typeface="Constantia" panose="02030602050306030303" charset="0"/>
                <a:cs typeface="Constantia" panose="02030602050306030303" charset="0"/>
              </a:rPr>
              <a:t>Temperature records of 0^C and below are widely experienced in these ecosystems.</a:t>
            </a:r>
            <a:endParaRPr lang="en-US" sz="3200">
              <a:latin typeface="Constantia" panose="02030602050306030303" charset="0"/>
              <a:cs typeface="Constantia" panose="02030602050306030303" charset="0"/>
            </a:endParaRPr>
          </a:p>
          <a:p>
            <a:r>
              <a:rPr lang="en-US" sz="3200">
                <a:latin typeface="Constantia" panose="02030602050306030303" charset="0"/>
                <a:cs typeface="Constantia" panose="02030602050306030303" charset="0"/>
                <a:sym typeface="+mn-ea"/>
              </a:rPr>
              <a:t>Soils in this area are mostly </a:t>
            </a:r>
            <a:r>
              <a:rPr lang="en-US" sz="3200" b="1" i="1">
                <a:solidFill>
                  <a:srgbClr val="FF0000"/>
                </a:solidFill>
                <a:latin typeface="Constantia" panose="02030602050306030303" charset="0"/>
                <a:cs typeface="Constantia" panose="02030602050306030303" charset="0"/>
                <a:sym typeface="+mn-ea"/>
              </a:rPr>
              <a:t>shallow </a:t>
            </a:r>
            <a:r>
              <a:rPr lang="en-US" sz="3200">
                <a:latin typeface="Constantia" panose="02030602050306030303" charset="0"/>
                <a:cs typeface="Constantia" panose="02030602050306030303" charset="0"/>
                <a:sym typeface="+mn-ea"/>
              </a:rPr>
              <a:t>and </a:t>
            </a:r>
            <a:r>
              <a:rPr lang="en-US" sz="3200" b="1" i="1">
                <a:solidFill>
                  <a:srgbClr val="FF0000"/>
                </a:solidFill>
                <a:latin typeface="Constantia" panose="02030602050306030303" charset="0"/>
                <a:cs typeface="Constantia" panose="02030602050306030303" charset="0"/>
                <a:sym typeface="+mn-ea"/>
              </a:rPr>
              <a:t>eroded</a:t>
            </a:r>
            <a:r>
              <a:rPr lang="en-US" sz="3200">
                <a:latin typeface="Constantia" panose="02030602050306030303" charset="0"/>
                <a:cs typeface="Constantia" panose="02030602050306030303" charset="0"/>
                <a:sym typeface="+mn-ea"/>
              </a:rPr>
              <a:t>. The</a:t>
            </a:r>
            <a:r>
              <a:rPr lang="en-US" sz="3200" i="1">
                <a:latin typeface="Constantia" panose="02030602050306030303" charset="0"/>
                <a:cs typeface="Constantia" panose="02030602050306030303" charset="0"/>
                <a:sym typeface="+mn-ea"/>
              </a:rPr>
              <a:t> Bale </a:t>
            </a:r>
            <a:r>
              <a:rPr lang="en-US" sz="3200">
                <a:latin typeface="Constantia" panose="02030602050306030303" charset="0"/>
                <a:cs typeface="Constantia" panose="02030602050306030303" charset="0"/>
                <a:sym typeface="+mn-ea"/>
              </a:rPr>
              <a:t>and </a:t>
            </a:r>
            <a:r>
              <a:rPr lang="en-US" sz="3200" i="1">
                <a:latin typeface="Constantia" panose="02030602050306030303" charset="0"/>
                <a:cs typeface="Constantia" panose="02030602050306030303" charset="0"/>
                <a:sym typeface="+mn-ea"/>
              </a:rPr>
              <a:t>Semein mountains </a:t>
            </a:r>
            <a:r>
              <a:rPr lang="en-US" sz="3200">
                <a:latin typeface="Constantia" panose="02030602050306030303" charset="0"/>
                <a:cs typeface="Constantia" panose="02030602050306030303" charset="0"/>
                <a:sym typeface="+mn-ea"/>
              </a:rPr>
              <a:t>are typical examples of afro-alpine vegetations.</a:t>
            </a:r>
            <a:endParaRPr lang="en-US" sz="3200">
              <a:latin typeface="Constantia" panose="02030602050306030303" charset="0"/>
              <a:cs typeface="Constantia" panose="02030602050306030303" charset="0"/>
            </a:endParaRPr>
          </a:p>
          <a:p>
            <a:pPr marL="0" indent="0">
              <a:buNone/>
            </a:pPr>
            <a:r>
              <a:rPr lang="en-US" sz="3200">
                <a:latin typeface="Constantia" panose="02030602050306030303" charset="0"/>
                <a:cs typeface="Constantia" panose="02030602050306030303" charset="0"/>
              </a:rPr>
              <a:t> </a:t>
            </a:r>
            <a:endParaRPr lang="en-US" sz="3200">
              <a:latin typeface="Constantia" panose="02030602050306030303" charset="0"/>
              <a:cs typeface="Constantia" panose="02030602050306030303" charset="0"/>
            </a:endParaRPr>
          </a:p>
          <a:p>
            <a:pPr marL="0" indent="0">
              <a:buNone/>
            </a:pPr>
            <a:endParaRPr lang="en-US" sz="3200">
              <a:latin typeface="Constantia" panose="02030602050306030303" charset="0"/>
              <a:cs typeface="Constantia" panose="02030602050306030303"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79475"/>
          </a:xfrm>
        </p:spPr>
        <p:txBody>
          <a:bodyPr/>
          <a:p>
            <a:r>
              <a:rPr lang="en-US"/>
              <a:t>cont...</a:t>
            </a:r>
            <a:endParaRPr lang="en-US"/>
          </a:p>
        </p:txBody>
      </p:sp>
      <p:sp>
        <p:nvSpPr>
          <p:cNvPr id="3" name="Content Placeholder 2"/>
          <p:cNvSpPr>
            <a:spLocks noGrp="1"/>
          </p:cNvSpPr>
          <p:nvPr>
            <p:ph idx="1"/>
          </p:nvPr>
        </p:nvSpPr>
        <p:spPr>
          <a:xfrm>
            <a:off x="407670" y="1244600"/>
            <a:ext cx="11376660" cy="5318760"/>
          </a:xfrm>
        </p:spPr>
        <p:txBody>
          <a:bodyPr/>
          <a:p>
            <a:r>
              <a:rPr lang="en-US">
                <a:latin typeface="Constantia" panose="02030602050306030303" charset="0"/>
                <a:cs typeface="Constantia" panose="02030602050306030303" charset="0"/>
                <a:sym typeface="+mn-ea"/>
              </a:rPr>
              <a:t>Compared to the Afro-alpine, the Sub-afro-alpine region is found at a lower elevation, roughly between 3,300 and 4,000 meters.</a:t>
            </a:r>
            <a:endParaRPr lang="en-US">
              <a:latin typeface="Constantia" panose="02030602050306030303" charset="0"/>
              <a:cs typeface="Constantia" panose="02030602050306030303" charset="0"/>
              <a:sym typeface="+mn-ea"/>
            </a:endParaRPr>
          </a:p>
          <a:p>
            <a:pPr marL="0" indent="0">
              <a:buNone/>
            </a:pPr>
            <a:endParaRPr lang="en-US">
              <a:latin typeface="Constantia" panose="02030602050306030303" charset="0"/>
              <a:cs typeface="Constantia" panose="02030602050306030303" charset="0"/>
              <a:sym typeface="+mn-ea"/>
            </a:endParaRPr>
          </a:p>
          <a:p>
            <a:r>
              <a:rPr lang="en-US">
                <a:latin typeface="Constantia" panose="02030602050306030303" charset="0"/>
                <a:cs typeface="Constantia" panose="02030602050306030303" charset="0"/>
                <a:sym typeface="+mn-ea"/>
              </a:rPr>
              <a:t>Vegetation in the Afro-alpine region consists of</a:t>
            </a:r>
            <a:r>
              <a:rPr lang="en-US" i="1">
                <a:solidFill>
                  <a:srgbClr val="FF0000"/>
                </a:solidFill>
                <a:latin typeface="Constantia" panose="02030602050306030303" charset="0"/>
                <a:cs typeface="Constantia" panose="02030602050306030303" charset="0"/>
                <a:sym typeface="+mn-ea"/>
              </a:rPr>
              <a:t> tussock grasslands,</a:t>
            </a:r>
            <a:r>
              <a:rPr lang="en-US">
                <a:latin typeface="Constantia" panose="02030602050306030303" charset="0"/>
                <a:cs typeface="Constantia" panose="02030602050306030303" charset="0"/>
                <a:sym typeface="+mn-ea"/>
              </a:rPr>
              <a:t> </a:t>
            </a:r>
            <a:r>
              <a:rPr lang="en-US" i="1">
                <a:solidFill>
                  <a:srgbClr val="FF0000"/>
                </a:solidFill>
                <a:latin typeface="Constantia" panose="02030602050306030303" charset="0"/>
                <a:cs typeface="Constantia" panose="02030602050306030303" charset="0"/>
                <a:sym typeface="+mn-ea"/>
              </a:rPr>
              <a:t>scrub, scattered mosses and lichens</a:t>
            </a:r>
            <a:r>
              <a:rPr lang="en-US" i="1">
                <a:latin typeface="Constantia" panose="02030602050306030303" charset="0"/>
                <a:cs typeface="Constantia" panose="02030602050306030303" charset="0"/>
                <a:sym typeface="+mn-ea"/>
              </a:rPr>
              <a:t>.</a:t>
            </a:r>
            <a:endParaRPr lang="en-US" i="1">
              <a:latin typeface="Constantia" panose="02030602050306030303" charset="0"/>
              <a:cs typeface="Constantia" panose="02030602050306030303" charset="0"/>
              <a:sym typeface="+mn-ea"/>
            </a:endParaRPr>
          </a:p>
          <a:p>
            <a:pPr marL="0" indent="0">
              <a:buNone/>
            </a:pPr>
            <a:endParaRPr lang="en-US" i="1">
              <a:latin typeface="Constantia" panose="02030602050306030303" charset="0"/>
              <a:cs typeface="Constantia" panose="02030602050306030303" charset="0"/>
              <a:sym typeface="+mn-ea"/>
            </a:endParaRPr>
          </a:p>
          <a:p>
            <a:r>
              <a:rPr lang="en-US">
                <a:latin typeface="Constantia" panose="02030602050306030303" charset="0"/>
                <a:cs typeface="Constantia" panose="02030602050306030303" charset="0"/>
                <a:sym typeface="+mn-ea"/>
              </a:rPr>
              <a:t> while the Sub-afro alpine region is dominated by woodland, often degraded to scrub stages and also wet grasslands. </a:t>
            </a:r>
            <a:r>
              <a:rPr lang="en-US" b="1" i="1">
                <a:solidFill>
                  <a:srgbClr val="00B0F0"/>
                </a:solidFill>
                <a:latin typeface="Constantia" panose="02030602050306030303" charset="0"/>
                <a:cs typeface="Constantia" panose="02030602050306030303" charset="0"/>
                <a:sym typeface="+mn-ea"/>
              </a:rPr>
              <a:t>Lobelia rhynchopetalum (giberra) and Erica arborea (Asta) </a:t>
            </a:r>
            <a:r>
              <a:rPr lang="en-US">
                <a:latin typeface="Constantia" panose="02030602050306030303" charset="0"/>
                <a:cs typeface="Constantia" panose="02030602050306030303" charset="0"/>
                <a:sym typeface="+mn-ea"/>
              </a:rPr>
              <a:t>are some of the dominant species in the Afro-alpine and Sub-afro alpine regions respectively.</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5120" y="149860"/>
            <a:ext cx="4707255" cy="802005"/>
          </a:xfrm>
        </p:spPr>
        <p:txBody>
          <a:bodyPr>
            <a:normAutofit fontScale="90000"/>
          </a:bodyPr>
          <a:p>
            <a:r>
              <a:rPr lang="en-US">
                <a:latin typeface="Constantia" panose="02030602050306030303" charset="0"/>
                <a:cs typeface="Constantia" panose="02030602050306030303" charset="0"/>
                <a:sym typeface="+mn-ea"/>
              </a:rPr>
              <a:t>2. Forest Region</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129540" y="816610"/>
            <a:ext cx="11903710" cy="5346700"/>
          </a:xfrm>
        </p:spPr>
        <p:txBody>
          <a:bodyPr>
            <a:noAutofit/>
          </a:bodyPr>
          <a:p>
            <a:r>
              <a:rPr lang="en-US">
                <a:latin typeface="Constantia" panose="02030602050306030303" charset="0"/>
                <a:cs typeface="Constantia" panose="02030602050306030303" charset="0"/>
              </a:rPr>
              <a:t>Forest is a complex ecosystem consisting predominantly of trees that shield earth and support numerous life forms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In any geographical region, environmental factors such as climate, soil types, topography and elevation determine the types of forests.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In Ethiopia, forests are found at different elevations, 450 to 3,500m in humid parts and 2,300 to 3,300 m in most arid parts.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Moreover, forests are characterized by variation in mean annual rainfall that range between 200 and 2,200mm. These wide variations in rainfall and altitude result in two broad classification of forests:</a:t>
            </a:r>
            <a:endParaRPr lang="en-US">
              <a:latin typeface="Constantia" panose="02030602050306030303" charset="0"/>
              <a:cs typeface="Constantia" panose="02030602050306030303" charset="0"/>
            </a:endParaRPr>
          </a:p>
          <a:p>
            <a:pPr marL="0" indent="0">
              <a:buNone/>
            </a:pPr>
            <a:r>
              <a:rPr lang="en-US" b="1">
                <a:latin typeface="Constantia" panose="02030602050306030303" charset="0"/>
                <a:cs typeface="Constantia" panose="02030602050306030303" charset="0"/>
              </a:rPr>
              <a:t>		I)Highlands     and          </a:t>
            </a:r>
            <a:r>
              <a:rPr lang="en-US" b="1">
                <a:latin typeface="Constantia" panose="02030602050306030303" charset="0"/>
                <a:cs typeface="Constantia" panose="02030602050306030303" charset="0"/>
                <a:sym typeface="+mn-ea"/>
              </a:rPr>
              <a:t>II)Lowland forests</a:t>
            </a:r>
            <a:endParaRPr lang="en-US" b="1">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38430" y="231775"/>
            <a:ext cx="11215370" cy="850265"/>
          </a:xfrm>
        </p:spPr>
        <p:txBody>
          <a:bodyPr>
            <a:normAutofit/>
          </a:bodyPr>
          <a:p>
            <a:r>
              <a:rPr lang="en-US"/>
              <a:t>cont...</a:t>
            </a:r>
            <a:endParaRPr lang="en-US"/>
          </a:p>
        </p:txBody>
      </p:sp>
      <p:sp>
        <p:nvSpPr>
          <p:cNvPr id="3" name="Content Placeholder 2"/>
          <p:cNvSpPr>
            <a:spLocks noGrp="1"/>
          </p:cNvSpPr>
          <p:nvPr>
            <p:ph idx="1"/>
          </p:nvPr>
        </p:nvSpPr>
        <p:spPr>
          <a:xfrm>
            <a:off x="138430" y="1082040"/>
            <a:ext cx="11750675" cy="5674995"/>
          </a:xfrm>
        </p:spPr>
        <p:txBody>
          <a:bodyPr>
            <a:normAutofit fontScale="80000"/>
          </a:bodyPr>
          <a:p>
            <a:pPr marL="0" indent="0">
              <a:buNone/>
            </a:pPr>
            <a:r>
              <a:rPr lang="en-US" b="1">
                <a:solidFill>
                  <a:srgbClr val="FF0000"/>
                </a:solidFill>
                <a:latin typeface="Constantia" panose="02030602050306030303" charset="0"/>
                <a:cs typeface="Constantia" panose="02030602050306030303" charset="0"/>
                <a:sym typeface="+mn-ea"/>
              </a:rPr>
              <a:t> Highland forests include</a:t>
            </a:r>
            <a:r>
              <a:rPr lang="en-US">
                <a:latin typeface="Constantia" panose="02030602050306030303" charset="0"/>
                <a:cs typeface="Constantia" panose="02030602050306030303" charset="0"/>
                <a:sym typeface="+mn-ea"/>
              </a:rPr>
              <a:t>:</a:t>
            </a:r>
            <a:endParaRPr lang="en-US">
              <a:latin typeface="Constantia" panose="02030602050306030303" charset="0"/>
              <a:cs typeface="Constantia" panose="02030602050306030303" charset="0"/>
              <a:sym typeface="+mn-ea"/>
            </a:endParaRPr>
          </a:p>
          <a:p>
            <a:pPr marL="0" indent="0">
              <a:buNone/>
            </a:pPr>
            <a:r>
              <a:rPr lang="en-US" i="1">
                <a:latin typeface="Constantia" panose="02030602050306030303" charset="0"/>
                <a:cs typeface="Constantia" panose="02030602050306030303" charset="0"/>
                <a:sym typeface="+mn-ea"/>
              </a:rPr>
              <a:t>&gt;&gt;Hagenia Abyssinia (Kosso)</a:t>
            </a:r>
            <a:endParaRPr lang="en-US" i="1">
              <a:latin typeface="Constantia" panose="02030602050306030303" charset="0"/>
              <a:cs typeface="Constantia" panose="02030602050306030303" charset="0"/>
              <a:sym typeface="+mn-ea"/>
            </a:endParaRPr>
          </a:p>
          <a:p>
            <a:pPr marL="0" indent="0">
              <a:buNone/>
            </a:pPr>
            <a:r>
              <a:rPr lang="en-US" i="1">
                <a:latin typeface="Constantia" panose="02030602050306030303" charset="0"/>
                <a:cs typeface="Constantia" panose="02030602050306030303" charset="0"/>
                <a:sym typeface="+mn-ea"/>
              </a:rPr>
              <a:t> &gt;&gt;Juniper procera (tid)</a:t>
            </a:r>
            <a:endParaRPr lang="en-US" i="1">
              <a:latin typeface="Constantia" panose="02030602050306030303" charset="0"/>
              <a:cs typeface="Constantia" panose="02030602050306030303" charset="0"/>
              <a:sym typeface="+mn-ea"/>
            </a:endParaRPr>
          </a:p>
          <a:p>
            <a:pPr marL="0" indent="0">
              <a:buNone/>
            </a:pPr>
            <a:r>
              <a:rPr lang="en-US" i="1">
                <a:latin typeface="Constantia" panose="02030602050306030303" charset="0"/>
                <a:cs typeface="Constantia" panose="02030602050306030303" charset="0"/>
                <a:sym typeface="+mn-ea"/>
              </a:rPr>
              <a:t> &gt;&gt;Arundinaria Alpina(kerkha)</a:t>
            </a:r>
            <a:endParaRPr lang="en-US" i="1">
              <a:latin typeface="Constantia" panose="02030602050306030303" charset="0"/>
              <a:cs typeface="Constantia" panose="02030602050306030303" charset="0"/>
              <a:sym typeface="+mn-ea"/>
            </a:endParaRPr>
          </a:p>
          <a:p>
            <a:pPr marL="0" indent="0">
              <a:buNone/>
            </a:pPr>
            <a:r>
              <a:rPr lang="en-US" i="1">
                <a:latin typeface="Constantia" panose="02030602050306030303" charset="0"/>
                <a:cs typeface="Constantia" panose="02030602050306030303" charset="0"/>
                <a:sym typeface="+mn-ea"/>
              </a:rPr>
              <a:t> &gt;&gt;Podocarpus falcatus (zigba)</a:t>
            </a:r>
            <a:endParaRPr lang="en-US" i="1">
              <a:latin typeface="Constantia" panose="02030602050306030303" charset="0"/>
              <a:cs typeface="Constantia" panose="02030602050306030303" charset="0"/>
              <a:sym typeface="+mn-ea"/>
            </a:endParaRPr>
          </a:p>
          <a:p>
            <a:pPr marL="0" indent="0">
              <a:buNone/>
            </a:pPr>
            <a:r>
              <a:rPr lang="en-US">
                <a:latin typeface="Constantia" panose="02030602050306030303" charset="0"/>
                <a:cs typeface="Constantia" panose="02030602050306030303" charset="0"/>
                <a:sym typeface="+mn-ea"/>
              </a:rPr>
              <a:t> &gt;&gt;</a:t>
            </a:r>
            <a:r>
              <a:rPr lang="en-US" i="1">
                <a:latin typeface="Constantia" panose="02030602050306030303" charset="0"/>
                <a:cs typeface="Constantia" panose="02030602050306030303" charset="0"/>
                <a:sym typeface="+mn-ea"/>
              </a:rPr>
              <a:t>Aningeria adolfi-friedericii (keraro)</a:t>
            </a:r>
            <a:r>
              <a:rPr lang="en-US" i="1">
                <a:latin typeface="Constantia" panose="02030602050306030303" charset="0"/>
                <a:cs typeface="Constantia" panose="02030602050306030303" charset="0"/>
                <a:sym typeface="+mn-ea"/>
              </a:rPr>
              <a:t>and</a:t>
            </a:r>
            <a:endParaRPr lang="en-US" i="1">
              <a:latin typeface="Constantia" panose="02030602050306030303" charset="0"/>
              <a:cs typeface="Constantia" panose="02030602050306030303" charset="0"/>
              <a:sym typeface="+mn-ea"/>
            </a:endParaRPr>
          </a:p>
          <a:p>
            <a:pPr marL="0" indent="0">
              <a:buNone/>
            </a:pPr>
            <a:r>
              <a:rPr lang="en-US" i="1">
                <a:latin typeface="Constantia" panose="02030602050306030303" charset="0"/>
                <a:cs typeface="Constantia" panose="02030602050306030303" charset="0"/>
                <a:sym typeface="+mn-ea"/>
              </a:rPr>
              <a:t> &gt;&gt;Olea africana </a:t>
            </a:r>
            <a:r>
              <a:rPr lang="en-US">
                <a:latin typeface="Constantia" panose="02030602050306030303" charset="0"/>
                <a:cs typeface="Constantia" panose="02030602050306030303" charset="0"/>
                <a:sym typeface="+mn-ea"/>
              </a:rPr>
              <a:t>(Weyra) forests.</a:t>
            </a:r>
            <a:endParaRPr lang="en-US">
              <a:latin typeface="Constantia" panose="02030602050306030303" charset="0"/>
              <a:cs typeface="Constantia" panose="02030602050306030303" charset="0"/>
              <a:sym typeface="+mn-ea"/>
            </a:endParaRPr>
          </a:p>
          <a:p>
            <a:pPr marL="0" indent="0">
              <a:buNone/>
            </a:pPr>
            <a:r>
              <a:rPr lang="en-US">
                <a:latin typeface="Constantia" panose="02030602050306030303" charset="0"/>
                <a:cs typeface="Constantia" panose="02030602050306030303" charset="0"/>
                <a:sym typeface="+mn-ea"/>
              </a:rPr>
              <a:t> while </a:t>
            </a:r>
            <a:r>
              <a:rPr lang="en-US" i="1">
                <a:latin typeface="Constantia" panose="02030602050306030303" charset="0"/>
                <a:cs typeface="Constantia" panose="02030602050306030303" charset="0"/>
                <a:sym typeface="+mn-ea"/>
              </a:rPr>
              <a:t>Baphia are classified as lowland forests</a:t>
            </a:r>
            <a:r>
              <a:rPr lang="en-US">
                <a:latin typeface="Constantia" panose="02030602050306030303" charset="0"/>
                <a:cs typeface="Constantia" panose="02030602050306030303" charset="0"/>
                <a:sym typeface="+mn-ea"/>
              </a:rPr>
              <a:t>. Moreover, there are also Gallery (Riverine) Forests. These are forests that stretch along the banks of the lower courses of rivers. </a:t>
            </a:r>
            <a:endParaRPr lang="en-US">
              <a:latin typeface="Constantia" panose="02030602050306030303" charset="0"/>
              <a:cs typeface="Constantia" panose="02030602050306030303" charset="0"/>
              <a:sym typeface="+mn-ea"/>
            </a:endParaRPr>
          </a:p>
          <a:p>
            <a:pPr marL="0" indent="0">
              <a:buNone/>
            </a:pPr>
            <a:endParaRPr lang="en-US">
              <a:latin typeface="Constantia" panose="02030602050306030303" charset="0"/>
              <a:cs typeface="Constantia" panose="02030602050306030303" charset="0"/>
              <a:sym typeface="+mn-ea"/>
            </a:endParaRPr>
          </a:p>
          <a:p>
            <a:r>
              <a:rPr lang="en-US">
                <a:latin typeface="Constantia" panose="02030602050306030303" charset="0"/>
                <a:cs typeface="Constantia" panose="02030602050306030303" charset="0"/>
                <a:sym typeface="+mn-ea"/>
              </a:rPr>
              <a:t>Riverine forests are classified as lowland forests and are found in some places such as the banks of Awash, Wabishebelle, Ghenale etc. Dominant species include Ficus sur (sholla) and different kinds of acacia trees.</a:t>
            </a:r>
            <a:endParaRPr lang="en-US">
              <a:latin typeface="Constantia" panose="02030602050306030303" charset="0"/>
              <a:cs typeface="Constantia" panose="02030602050306030303" charset="0"/>
              <a:sym typeface="+mn-ea"/>
            </a:endParaRPr>
          </a:p>
          <a:p>
            <a:endParaRPr lang="en-US">
              <a:latin typeface="Constantia" panose="02030602050306030303" charset="0"/>
              <a:cs typeface="Constantia" panose="02030602050306030303" charset="0"/>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atin typeface="Constantia" panose="02030602050306030303" charset="0"/>
                <a:cs typeface="Constantia" panose="02030602050306030303" charset="0"/>
                <a:sym typeface="+mn-ea"/>
              </a:rPr>
              <a:t>Chapter's Objectives</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p:txBody>
          <a:bodyPr/>
          <a:p>
            <a:pPr marL="0" indent="0">
              <a:buNone/>
            </a:pPr>
            <a:r>
              <a:rPr lang="en-US">
                <a:latin typeface="Constantia" panose="02030602050306030303" charset="0"/>
                <a:cs typeface="Constantia" panose="02030602050306030303" charset="0"/>
              </a:rPr>
              <a:t>At the end of this chapter you will be able to; </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a:t>
            </a:r>
            <a:r>
              <a:rPr lang="en-US" sz="2400">
                <a:latin typeface="Constantia" panose="02030602050306030303" charset="0"/>
                <a:cs typeface="Constantia" panose="02030602050306030303" charset="0"/>
              </a:rPr>
              <a:t> &gt;&gt;Identify major soil types of Ethiopia </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             &gt;&gt;Understand soil degradation and conservation measures </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             &gt;&gt; Describe the distribution of natural vegetations in Ethiopia </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             &gt;&gt; Explain the significance of wildlife resources of Ethiopia</a:t>
            </a:r>
            <a:endParaRPr lang="en-US" sz="2400">
              <a:latin typeface="Constantia" panose="02030602050306030303" charset="0"/>
              <a:cs typeface="Constantia" panose="02030602050306030303"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64795" y="177800"/>
            <a:ext cx="8488680" cy="806450"/>
          </a:xfrm>
        </p:spPr>
        <p:txBody>
          <a:bodyPr>
            <a:normAutofit fontScale="90000"/>
          </a:bodyPr>
          <a:p>
            <a:r>
              <a:rPr lang="en-US">
                <a:latin typeface="Constantia" panose="02030602050306030303" charset="0"/>
                <a:cs typeface="Constantia" panose="02030602050306030303" charset="0"/>
                <a:sym typeface="+mn-ea"/>
              </a:rPr>
              <a:t>3. Woodland Savannah Region</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99060" y="1082675"/>
            <a:ext cx="11887835" cy="5775325"/>
          </a:xfrm>
        </p:spPr>
        <p:txBody>
          <a:bodyPr>
            <a:noAutofit/>
          </a:bodyPr>
          <a:p>
            <a:r>
              <a:rPr lang="en-US">
                <a:latin typeface="Constantia" panose="02030602050306030303" charset="0"/>
                <a:cs typeface="Constantia" panose="02030602050306030303" charset="0"/>
              </a:rPr>
              <a:t>Like the forests, the woodland savannahs are also found in areas of wide altitudinal ranges (250 to 2,300 m).</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Although the mean annual rainfall ranges between 200 and 1,400 mm, the large part of this region is found at a lower elevation and in a drier environment.</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The plants in the woodland savannah are known for their</a:t>
            </a:r>
            <a:r>
              <a:rPr lang="en-US" i="1">
                <a:latin typeface="Constantia" panose="02030602050306030303" charset="0"/>
                <a:cs typeface="Constantia" panose="02030602050306030303" charset="0"/>
              </a:rPr>
              <a:t> xeromorphic </a:t>
            </a:r>
            <a:r>
              <a:rPr lang="en-US">
                <a:latin typeface="Constantia" panose="02030602050306030303" charset="0"/>
                <a:cs typeface="Constantia" panose="02030602050306030303" charset="0"/>
              </a:rPr>
              <a:t>characteristics like shading of leaves during the dry season. Vegetation types with intermediate characteristics between savannahs and woodlands are shrublands and bushlands.</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02260" y="127000"/>
            <a:ext cx="11051540" cy="969010"/>
          </a:xfrm>
        </p:spPr>
        <p:txBody>
          <a:bodyPr/>
          <a:p>
            <a:r>
              <a:rPr lang="en-US"/>
              <a:t>cont...</a:t>
            </a:r>
            <a:endParaRPr lang="en-US"/>
          </a:p>
        </p:txBody>
      </p:sp>
      <p:sp>
        <p:nvSpPr>
          <p:cNvPr id="3" name="Content Placeholder 2"/>
          <p:cNvSpPr>
            <a:spLocks noGrp="1"/>
          </p:cNvSpPr>
          <p:nvPr>
            <p:ph idx="1"/>
          </p:nvPr>
        </p:nvSpPr>
        <p:spPr>
          <a:xfrm>
            <a:off x="302260" y="1468120"/>
            <a:ext cx="11348720" cy="4709160"/>
          </a:xfrm>
        </p:spPr>
        <p:txBody>
          <a:bodyPr>
            <a:normAutofit fontScale="90000"/>
          </a:bodyPr>
          <a:p>
            <a:r>
              <a:rPr lang="en-US">
                <a:latin typeface="Constantia" panose="02030602050306030303" charset="0"/>
                <a:cs typeface="Constantia" panose="02030602050306030303" charset="0"/>
                <a:sym typeface="+mn-ea"/>
              </a:rPr>
              <a:t> Woodland savannah region can be broadly classified into</a:t>
            </a:r>
            <a:r>
              <a:rPr lang="en-US" b="1">
                <a:latin typeface="Constantia" panose="02030602050306030303" charset="0"/>
                <a:cs typeface="Constantia" panose="02030602050306030303" charset="0"/>
                <a:sym typeface="+mn-ea"/>
              </a:rPr>
              <a:t> three</a:t>
            </a:r>
            <a:r>
              <a:rPr lang="en-US">
                <a:latin typeface="Constantia" panose="02030602050306030303" charset="0"/>
                <a:cs typeface="Constantia" panose="02030602050306030303" charset="0"/>
                <a:sym typeface="+mn-ea"/>
              </a:rPr>
              <a:t> divisions: </a:t>
            </a:r>
            <a:endParaRPr lang="en-US">
              <a:latin typeface="Constantia" panose="02030602050306030303" charset="0"/>
              <a:cs typeface="Constantia" panose="02030602050306030303" charset="0"/>
              <a:sym typeface="+mn-ea"/>
            </a:endParaRPr>
          </a:p>
          <a:p>
            <a:pPr marL="0" indent="0">
              <a:buNone/>
            </a:pPr>
            <a:endParaRPr lang="en-US">
              <a:latin typeface="Constantia" panose="02030602050306030303" charset="0"/>
              <a:cs typeface="Constantia" panose="02030602050306030303" charset="0"/>
            </a:endParaRPr>
          </a:p>
          <a:p>
            <a:r>
              <a:rPr lang="en-US" b="1" i="1">
                <a:latin typeface="Constantia" panose="02030602050306030303" charset="0"/>
                <a:cs typeface="Constantia" panose="02030602050306030303" charset="0"/>
                <a:sym typeface="+mn-ea"/>
              </a:rPr>
              <a:t> Juniper procera (tid):</a:t>
            </a:r>
            <a:r>
              <a:rPr lang="en-US">
                <a:latin typeface="Constantia" panose="02030602050306030303" charset="0"/>
                <a:cs typeface="Constantia" panose="02030602050306030303" charset="0"/>
                <a:sym typeface="+mn-ea"/>
              </a:rPr>
              <a:t> is dominant species for both the Junipers Forests and Junipers Woodlands. The difference is in height: 3 - 45m tall in the forests and 10 -15m in the woodlands.</a:t>
            </a:r>
            <a:endParaRPr lang="en-US">
              <a:latin typeface="Constantia" panose="02030602050306030303" charset="0"/>
              <a:cs typeface="Constantia" panose="02030602050306030303" charset="0"/>
              <a:sym typeface="+mn-ea"/>
            </a:endParaRPr>
          </a:p>
          <a:p>
            <a:endParaRPr lang="en-US">
              <a:latin typeface="Constantia" panose="02030602050306030303" charset="0"/>
              <a:cs typeface="Constantia" panose="02030602050306030303" charset="0"/>
            </a:endParaRPr>
          </a:p>
          <a:p>
            <a:r>
              <a:rPr lang="en-US" b="1" i="1">
                <a:latin typeface="Constantia" panose="02030602050306030303" charset="0"/>
                <a:cs typeface="Constantia" panose="02030602050306030303" charset="0"/>
                <a:sym typeface="+mn-ea"/>
              </a:rPr>
              <a:t>Acacia woodlands</a:t>
            </a:r>
            <a:r>
              <a:rPr lang="en-US" b="1" i="1" u="sng">
                <a:latin typeface="Constantia" panose="02030602050306030303" charset="0"/>
                <a:cs typeface="Constantia" panose="02030602050306030303" charset="0"/>
                <a:sym typeface="+mn-ea"/>
              </a:rPr>
              <a:t>:</a:t>
            </a:r>
            <a:r>
              <a:rPr lang="en-US">
                <a:latin typeface="Constantia" panose="02030602050306030303" charset="0"/>
                <a:cs typeface="Constantia" panose="02030602050306030303" charset="0"/>
                <a:sym typeface="+mn-ea"/>
              </a:rPr>
              <a:t> are dominated by both trees and shrubs, which belong to the same genus </a:t>
            </a:r>
            <a:r>
              <a:rPr lang="en-US" i="1">
                <a:latin typeface="Constantia" panose="02030602050306030303" charset="0"/>
                <a:cs typeface="Constantia" panose="02030602050306030303" charset="0"/>
                <a:sym typeface="+mn-ea"/>
              </a:rPr>
              <a:t>'Acacia</a:t>
            </a:r>
            <a:r>
              <a:rPr lang="en-US">
                <a:latin typeface="Constantia" panose="02030602050306030303" charset="0"/>
                <a:cs typeface="Constantia" panose="02030602050306030303" charset="0"/>
                <a:sym typeface="+mn-ea"/>
              </a:rPr>
              <a:t>'.</a:t>
            </a:r>
            <a:r>
              <a:rPr lang="en-US" b="1">
                <a:latin typeface="Constantia" panose="02030602050306030303" charset="0"/>
                <a:cs typeface="Constantia" panose="02030602050306030303" charset="0"/>
                <a:sym typeface="+mn-ea"/>
              </a:rPr>
              <a:t> </a:t>
            </a:r>
            <a:r>
              <a:rPr lang="en-US" i="1">
                <a:latin typeface="Constantia" panose="02030602050306030303" charset="0"/>
                <a:cs typeface="Constantia" panose="02030602050306030303" charset="0"/>
                <a:sym typeface="+mn-ea"/>
              </a:rPr>
              <a:t>E.g. Acacia etbaica(grar),Acacia mellifera (Konter).</a:t>
            </a:r>
            <a:endParaRPr lang="en-US" i="1">
              <a:latin typeface="Constantia" panose="02030602050306030303" charset="0"/>
              <a:cs typeface="Constantia" panose="02030602050306030303" charset="0"/>
              <a:sym typeface="+mn-ea"/>
            </a:endParaRPr>
          </a:p>
          <a:p>
            <a:pPr marL="0" indent="0">
              <a:buNone/>
            </a:pPr>
            <a:endParaRPr lang="en-US" b="1">
              <a:latin typeface="Constantia" panose="02030602050306030303" charset="0"/>
              <a:cs typeface="Constantia" panose="02030602050306030303" charset="0"/>
            </a:endParaRPr>
          </a:p>
          <a:p>
            <a:r>
              <a:rPr lang="en-US" b="1">
                <a:latin typeface="Constantia" panose="02030602050306030303" charset="0"/>
                <a:cs typeface="Constantia" panose="02030602050306030303" charset="0"/>
                <a:sym typeface="+mn-ea"/>
              </a:rPr>
              <a:t>Mixed deciduous woodlands:</a:t>
            </a:r>
            <a:r>
              <a:rPr lang="en-US">
                <a:latin typeface="Constantia" panose="02030602050306030303" charset="0"/>
                <a:cs typeface="Constantia" panose="02030602050306030303" charset="0"/>
                <a:sym typeface="+mn-ea"/>
              </a:rPr>
              <a:t> As the name implies, most of the trees in mixed deciduous woodlands shed their leaves during the dry season.</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4790" y="349885"/>
            <a:ext cx="9432290" cy="825500"/>
          </a:xfrm>
        </p:spPr>
        <p:txBody>
          <a:bodyPr>
            <a:normAutofit fontScale="90000"/>
          </a:bodyPr>
          <a:p>
            <a:r>
              <a:rPr lang="en-US">
                <a:latin typeface="Constantia" panose="02030602050306030303" charset="0"/>
                <a:cs typeface="Constantia" panose="02030602050306030303" charset="0"/>
                <a:sym typeface="+mn-ea"/>
              </a:rPr>
              <a:t>4. Steppe and Semi Desert Regions</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309245" y="1175385"/>
            <a:ext cx="11657965" cy="5001895"/>
          </a:xfrm>
        </p:spPr>
        <p:txBody>
          <a:bodyPr>
            <a:normAutofit fontScale="70000"/>
          </a:bodyPr>
          <a:p>
            <a:r>
              <a:rPr lang="en-US">
                <a:latin typeface="Constantia" panose="02030602050306030303" charset="0"/>
                <a:cs typeface="Constantia" panose="02030602050306030303" charset="0"/>
              </a:rPr>
              <a:t>These are regions in the arid and semiarid parts of the country where the temperature is very high </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and the rainfall very low. Both are found at low elevations, the steppe at elevations of 100 to 1,400 m above sea level and the semi-deserts at 130 meters below sea level to 600 meters above sea level.</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 steppe gets a mean annual rainfall of 100 to 550 mm as compared to 50 to 300 mm for the semi desert areas. Growing period lasts up to 2 months for the steppe and a maximum of one month for the semi-deserts. Even though there is a variation in the degree of alkalinity and salinity; soils in both regions are generally alkaline and saline.</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In these regions xerophytic (i.e. drought-resisting plants) are the dominant vegetations.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Xerophytic plants such as short shrubs, scattered tufts of grass species and a variety of acacias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are some of the examples. Where there are moist soils, rich vegetation of acacia and palm trees </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may be observed. </a:t>
            </a:r>
            <a:endParaRPr lang="en-US">
              <a:latin typeface="Constantia" panose="02030602050306030303" charset="0"/>
              <a:cs typeface="Constantia" panose="02030602050306030303"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13665" y="152400"/>
            <a:ext cx="7630795" cy="1036320"/>
          </a:xfrm>
        </p:spPr>
        <p:txBody>
          <a:bodyPr>
            <a:normAutofit fontScale="90000"/>
          </a:bodyPr>
          <a:p>
            <a:r>
              <a:rPr lang="en-US">
                <a:latin typeface="Constantia" panose="02030602050306030303" charset="0"/>
                <a:cs typeface="Constantia" panose="02030602050306030303" charset="0"/>
                <a:sym typeface="+mn-ea"/>
              </a:rPr>
              <a:t>Natural vegetation Degradation</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238760" y="1188720"/>
            <a:ext cx="11727815" cy="4988560"/>
          </a:xfrm>
        </p:spPr>
        <p:txBody>
          <a:bodyPr>
            <a:normAutofit fontScale="80000"/>
          </a:bodyPr>
          <a:p>
            <a:r>
              <a:rPr lang="en-US">
                <a:latin typeface="Constantia" panose="02030602050306030303" charset="0"/>
                <a:cs typeface="Constantia" panose="02030602050306030303" charset="0"/>
              </a:rPr>
              <a:t>Over the past century, a rapid growth of the already dense Ethiopian population has led to </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overexploitation of the land. In areas with settled agriculture, new land has been cleared at the expense of forests. Ethiopia's forest resources have been disappearing at an alarming rate. A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century ago, forests covered about 40 percent of the total land area. For the last few decades, forests have been cleared for different reasons. </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Major causes for the gradual disappearance of the natural vegetation in Ethiopia are:</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Clearing of forests for cultivation</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Timber exploitation practices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Charcoal burning and cutting for fuel</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Extensions of coffee and tea production areas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Overgrazing</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Expansion of settlements both rural and urban, and clearing for construction</a:t>
            </a:r>
            <a:endParaRPr lang="en-US">
              <a:latin typeface="Constantia" panose="02030602050306030303" charset="0"/>
              <a:cs typeface="Constantia" panose="02030602050306030303"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81305" y="319405"/>
            <a:ext cx="8745855" cy="939165"/>
          </a:xfrm>
        </p:spPr>
        <p:txBody>
          <a:bodyPr>
            <a:normAutofit fontScale="90000"/>
          </a:bodyPr>
          <a:p>
            <a:r>
              <a:rPr lang="en-US">
                <a:latin typeface="Constantia" panose="02030602050306030303" charset="0"/>
                <a:cs typeface="Constantia" panose="02030602050306030303" charset="0"/>
                <a:sym typeface="+mn-ea"/>
              </a:rPr>
              <a:t>Natural Vegetation Conservation</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281305" y="1101090"/>
            <a:ext cx="11741150" cy="5076190"/>
          </a:xfrm>
        </p:spPr>
        <p:txBody>
          <a:bodyPr>
            <a:normAutofit fontScale="80000"/>
          </a:bodyPr>
          <a:p>
            <a:r>
              <a:rPr lang="en-US">
                <a:latin typeface="Constantia" panose="02030602050306030303" charset="0"/>
                <a:cs typeface="Constantia" panose="02030602050306030303" charset="0"/>
              </a:rPr>
              <a:t>Conservation of biodiversity is protection and management of biodiversity so as to maintain at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least its current status and derive sustainable benefits for the present and future generation. There is an urgent need of conservation of the ever-degrading biodiversity. There are three main approaches of biodiversity conservation:</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pPr marL="0" indent="0">
              <a:buNone/>
            </a:pPr>
            <a:r>
              <a:rPr lang="en-US" b="1" i="1">
                <a:latin typeface="Constantia" panose="02030602050306030303" charset="0"/>
                <a:cs typeface="Constantia" panose="02030602050306030303" charset="0"/>
              </a:rPr>
              <a:t>1) Protection</a:t>
            </a:r>
            <a:r>
              <a:rPr lang="en-US">
                <a:latin typeface="Constantia" panose="02030602050306030303" charset="0"/>
                <a:cs typeface="Constantia" panose="02030602050306030303" charset="0"/>
              </a:rPr>
              <a:t>: through designation and management of some form of protected area. Protected areas include sanctuaries, national parks, and community conservation areas.</a:t>
            </a:r>
            <a:endParaRPr lang="en-US">
              <a:latin typeface="Constantia" panose="02030602050306030303" charset="0"/>
              <a:cs typeface="Constantia" panose="02030602050306030303" charset="0"/>
            </a:endParaRPr>
          </a:p>
          <a:p>
            <a:pPr marL="0" indent="0">
              <a:buNone/>
            </a:pPr>
            <a:r>
              <a:rPr lang="en-US" b="1" i="1">
                <a:latin typeface="Constantia" panose="02030602050306030303" charset="0"/>
                <a:cs typeface="Constantia" panose="02030602050306030303" charset="0"/>
              </a:rPr>
              <a:t>2)Sustainable forest management</a:t>
            </a:r>
            <a:r>
              <a:rPr lang="en-US">
                <a:latin typeface="Constantia" panose="02030602050306030303" charset="0"/>
                <a:cs typeface="Constantia" panose="02030602050306030303" charset="0"/>
              </a:rPr>
              <a:t>: involving sustainable harvesting of forest products to provide a source of financial income</a:t>
            </a:r>
            <a:endParaRPr lang="en-US">
              <a:latin typeface="Constantia" panose="02030602050306030303" charset="0"/>
              <a:cs typeface="Constantia" panose="02030602050306030303" charset="0"/>
            </a:endParaRPr>
          </a:p>
          <a:p>
            <a:pPr marL="0" indent="0">
              <a:buNone/>
            </a:pPr>
            <a:r>
              <a:rPr lang="en-US" b="1" i="1">
                <a:latin typeface="Constantia" panose="02030602050306030303" charset="0"/>
                <a:cs typeface="Constantia" panose="02030602050306030303" charset="0"/>
              </a:rPr>
              <a:t>3) Restoration or rehabilitation:</a:t>
            </a:r>
            <a:r>
              <a:rPr lang="en-US">
                <a:latin typeface="Constantia" panose="02030602050306030303" charset="0"/>
                <a:cs typeface="Constantia" panose="02030602050306030303" charset="0"/>
              </a:rPr>
              <a:t> is the process of assisting the recovery of a forest ecosystem that has been degraded, damaged, or destroyed. This may involve the reestablishment of the characteristics of a forest ecosystem, such as composition, structure, and function, which were prevalent before its degradation.</a:t>
            </a:r>
            <a:endParaRPr lang="en-US">
              <a:latin typeface="Constantia" panose="02030602050306030303" charset="0"/>
              <a:cs typeface="Constantia" panose="02030602050306030303"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11455" y="128905"/>
            <a:ext cx="7783830" cy="1242060"/>
          </a:xfrm>
        </p:spPr>
        <p:txBody>
          <a:bodyPr>
            <a:normAutofit fontScale="90000"/>
          </a:bodyPr>
          <a:p>
            <a:r>
              <a:rPr lang="en-US">
                <a:latin typeface="Constantia" panose="02030602050306030303" charset="0"/>
                <a:cs typeface="Constantia" panose="02030602050306030303" charset="0"/>
                <a:sym typeface="+mn-ea"/>
              </a:rPr>
              <a:t>6.6. Wild Life/Animals in Ethiopia</a:t>
            </a:r>
            <a:br>
              <a:rPr lang="en-US">
                <a:latin typeface="Constantia" panose="02030602050306030303" charset="0"/>
                <a:cs typeface="Constantia" panose="02030602050306030303" charset="0"/>
              </a:rPr>
            </a:br>
            <a:endParaRPr lang="en-US"/>
          </a:p>
        </p:txBody>
      </p:sp>
      <p:sp>
        <p:nvSpPr>
          <p:cNvPr id="3" name="Content Placeholder 2"/>
          <p:cNvSpPr>
            <a:spLocks noGrp="1"/>
          </p:cNvSpPr>
          <p:nvPr>
            <p:ph idx="1"/>
          </p:nvPr>
        </p:nvSpPr>
        <p:spPr>
          <a:xfrm>
            <a:off x="350520" y="1143000"/>
            <a:ext cx="11574780" cy="5424170"/>
          </a:xfrm>
        </p:spPr>
        <p:txBody>
          <a:bodyPr/>
          <a:p>
            <a:r>
              <a:rPr lang="en-US">
                <a:latin typeface="Constantia" panose="02030602050306030303" charset="0"/>
                <a:cs typeface="Constantia" panose="02030602050306030303" charset="0"/>
              </a:rPr>
              <a:t>Ethiopia has about 860 avian species (16 endemic species and two endemic genera), 279 species of mammals (31 endemic species and six endemic genera), 201 species of reptiles (14 endemic species), 23 species of amphibians (23 endemic species), and 150 freshwater fish (6 endemic species)</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A total of 279 mammalian species of which 31 are endemic are known to occur in Ethiopia including those that require urgent conservation action i.e. Walia Ibex (Capra walie), Gelada Baboon (Theropithecus gelada), Mountain Nyala (Tragelaphus buxtoni), Ethiopian Wolf (Canis simensis), Starck’s Hare (Lepus starcki).</a:t>
            </a:r>
            <a:endParaRPr lang="en-US">
              <a:latin typeface="Constantia" panose="02030602050306030303" charset="0"/>
              <a:cs typeface="Constantia" panose="02030602050306030303"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80670" y="156210"/>
            <a:ext cx="4340225" cy="880110"/>
          </a:xfrm>
        </p:spPr>
        <p:txBody>
          <a:bodyPr>
            <a:normAutofit/>
          </a:bodyPr>
          <a:p>
            <a:r>
              <a:rPr lang="en-US"/>
              <a:t>cont...</a:t>
            </a:r>
            <a:endParaRPr lang="en-US"/>
          </a:p>
        </p:txBody>
      </p:sp>
      <p:sp>
        <p:nvSpPr>
          <p:cNvPr id="3" name="Content Placeholder 2"/>
          <p:cNvSpPr>
            <a:spLocks noGrp="1"/>
          </p:cNvSpPr>
          <p:nvPr>
            <p:ph idx="1"/>
          </p:nvPr>
        </p:nvSpPr>
        <p:spPr>
          <a:xfrm>
            <a:off x="281305" y="1036320"/>
            <a:ext cx="11727180" cy="5503545"/>
          </a:xfrm>
        </p:spPr>
        <p:txBody>
          <a:bodyPr>
            <a:normAutofit/>
          </a:bodyPr>
          <a:p>
            <a:r>
              <a:rPr lang="en-US" sz="2400">
                <a:latin typeface="Constantia" panose="02030602050306030303" charset="0"/>
                <a:cs typeface="Constantia" panose="02030602050306030303" charset="0"/>
              </a:rPr>
              <a:t>Generally speaking, the main wild life concentrations in the country occur in the southern and western parts. The wild animals in Ethiopia can be classified into five major groups:</a:t>
            </a:r>
            <a:endParaRPr lang="en-US" sz="2400">
              <a:latin typeface="Constantia" panose="02030602050306030303" charset="0"/>
              <a:cs typeface="Constantia" panose="02030602050306030303" charset="0"/>
            </a:endParaRPr>
          </a:p>
          <a:p>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1) Common wild animals (those animals that are found in many parts of the country (e.g. hyenas, jackals).</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2) Game (lowland) animal, (which include many herbivores like giraffes, wild asses, zebras etc. and carnivores like lions, leopards, and cheetahs).</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3) Tree animals or arboreals (which include monkeys, baboons).</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4) A variety of birds in the Rift Valley lakes</a:t>
            </a:r>
            <a:endParaRPr lang="en-US" sz="2400">
              <a:latin typeface="Constantia" panose="02030602050306030303" charset="0"/>
              <a:cs typeface="Constantia" panose="02030602050306030303" charset="0"/>
            </a:endParaRPr>
          </a:p>
          <a:p>
            <a:pPr marL="0" indent="0">
              <a:buNone/>
            </a:pPr>
            <a:r>
              <a:rPr lang="en-US" sz="2400">
                <a:latin typeface="Constantia" panose="02030602050306030303" charset="0"/>
                <a:cs typeface="Constantia" panose="02030602050306030303" charset="0"/>
              </a:rPr>
              <a:t>5) Rare animals (gelada baboon and Semien fox) scattered in highlands; walia- ibex in the Semien Massifs, Nyala in the Arsi Bale massifs).</a:t>
            </a:r>
            <a:endParaRPr lang="en-US" sz="2400">
              <a:latin typeface="Constantia" panose="02030602050306030303" charset="0"/>
              <a:cs typeface="Constantia" panose="02030602050306030303"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4790" y="286385"/>
            <a:ext cx="6646545" cy="779145"/>
          </a:xfrm>
        </p:spPr>
        <p:txBody>
          <a:bodyPr>
            <a:normAutofit fontScale="90000"/>
          </a:bodyPr>
          <a:p>
            <a:r>
              <a:rPr lang="en-US">
                <a:latin typeface="Constantia" panose="02030602050306030303" charset="0"/>
                <a:cs typeface="Constantia" panose="02030602050306030303" charset="0"/>
                <a:sym typeface="+mn-ea"/>
              </a:rPr>
              <a:t>Wildlife Conservation</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224790" y="878205"/>
            <a:ext cx="11755755" cy="5785485"/>
          </a:xfrm>
        </p:spPr>
        <p:txBody>
          <a:bodyPr>
            <a:normAutofit fontScale="25000"/>
          </a:bodyPr>
          <a:p>
            <a:r>
              <a:rPr lang="en-US" sz="6400">
                <a:latin typeface="Constantia" panose="02030602050306030303" charset="0"/>
                <a:cs typeface="Constantia" panose="02030602050306030303" charset="0"/>
              </a:rPr>
              <a:t> Wildlife plays an important role in several ways. The importance of wildlife can be categorized as ecological importance, economic importance, investigatory importance, conservation of biological diversities etc. Wild animals can be used for:</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scientific and educational researches (valuable information for medical purposes and   environmental studies)</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physical and mental recreation (aesthetic value)</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promotion of tourism (economic value)</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its potential for domestication</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maintaining ecological balance </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To prevent the destruction of wildlife a total area of nearly 100,000 square kilometers of national parks, sanctuaries, community conservation areas, botanical gardens, wildlife reserves etc. have been established in different part of the country. Hence in Ethiopia there are:</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21 major national parks (see Table 6.2),</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2 major wildlife sanctuaries,</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3 wildlife reserves,</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6 community conservation areas,</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2 wildlife rescue centres,</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22 controlled hunting areas,</a:t>
            </a:r>
            <a:endParaRPr lang="en-US" sz="6400">
              <a:latin typeface="Constantia" panose="02030602050306030303" charset="0"/>
              <a:cs typeface="Constantia" panose="02030602050306030303" charset="0"/>
            </a:endParaRPr>
          </a:p>
          <a:p>
            <a:r>
              <a:rPr lang="en-US" sz="6400">
                <a:latin typeface="Constantia" panose="02030602050306030303" charset="0"/>
                <a:cs typeface="Constantia" panose="02030602050306030303" charset="0"/>
              </a:rPr>
              <a:t> 2 botanical gardens, and 3 biosphere reserves</a:t>
            </a:r>
            <a:endParaRPr lang="en-US" sz="6400">
              <a:latin typeface="Constantia" panose="02030602050306030303" charset="0"/>
              <a:cs typeface="Constantia" panose="02030602050306030303" charset="0"/>
            </a:endParaRPr>
          </a:p>
          <a:p>
            <a:pPr marL="0" indent="0">
              <a:buNone/>
            </a:pPr>
            <a:endParaRPr lang="en-US" sz="6400">
              <a:latin typeface="Constantia" panose="02030602050306030303" charset="0"/>
              <a:cs typeface="Constantia" panose="02030602050306030303"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Screenshot_20230318-095623~2"/>
          <p:cNvPicPr>
            <a:picLocks noChangeAspect="1"/>
          </p:cNvPicPr>
          <p:nvPr>
            <p:ph idx="1"/>
          </p:nvPr>
        </p:nvPicPr>
        <p:blipFill>
          <a:blip r:embed="rId1"/>
          <a:stretch>
            <a:fillRect/>
          </a:stretch>
        </p:blipFill>
        <p:spPr>
          <a:xfrm>
            <a:off x="686435" y="379730"/>
            <a:ext cx="10667365" cy="6048375"/>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Screenshot_20230318-095643~2"/>
          <p:cNvPicPr>
            <a:picLocks noChangeAspect="1"/>
          </p:cNvPicPr>
          <p:nvPr>
            <p:ph idx="1"/>
          </p:nvPr>
        </p:nvPicPr>
        <p:blipFill>
          <a:blip r:embed="rId1"/>
          <a:stretch>
            <a:fillRect/>
          </a:stretch>
        </p:blipFill>
        <p:spPr>
          <a:xfrm>
            <a:off x="-272415" y="-635"/>
            <a:ext cx="12343765" cy="67557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Constantia" panose="02030602050306030303" charset="0"/>
                <a:cs typeface="Constantia" panose="02030602050306030303" charset="0"/>
                <a:sym typeface="+mn-ea"/>
              </a:rPr>
              <a:t>6.1 Introduction </a:t>
            </a: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p:txBody>
          <a:bodyPr>
            <a:normAutofit fontScale="90000" lnSpcReduction="10000"/>
          </a:bodyPr>
          <a:p>
            <a:pPr marL="0" indent="0">
              <a:buNone/>
            </a:pPr>
            <a:r>
              <a:rPr lang="en-US">
                <a:latin typeface="Constantia" panose="02030602050306030303" charset="0"/>
                <a:cs typeface="Constantia" panose="02030602050306030303" charset="0"/>
              </a:rPr>
              <a:t>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 past geological process and varied climatic events ensued Ethiopia to have varied soil and biological diversity. The formation and spatial variabilities of soils in Ethiopia is largely related to topographic and climatic factors, parent material (rocks) and land use. Different parts of Ethiopian regions experiences. Likewise, the distribution of wildlife and natural vegetation in Ethiopia and the Horn is controlled by many factors important among which are climate, soil types, drainage, etc. Natural vegetations are vital for human beings in many ways. Plants can provide shelter, food, source of fuel, pasture and grazing, raw material for industries. Ethiopia possesses unique and characteristic fauna and flora with a high level of endemicity. However, manmade as well as natural problems are threatening their availability and distribution.</a:t>
            </a:r>
            <a:endParaRPr lang="en-US">
              <a:latin typeface="Constantia" panose="02030602050306030303" charset="0"/>
              <a:cs typeface="Constantia" panose="02030602050306030303"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cont...</a:t>
            </a:r>
            <a:endParaRPr lang="en-US"/>
          </a:p>
        </p:txBody>
      </p:sp>
      <p:sp>
        <p:nvSpPr>
          <p:cNvPr id="3" name="Content Placeholder 2"/>
          <p:cNvSpPr>
            <a:spLocks noGrp="1"/>
          </p:cNvSpPr>
          <p:nvPr>
            <p:ph idx="1"/>
          </p:nvPr>
        </p:nvSpPr>
        <p:spPr/>
        <p:txBody>
          <a:bodyPr>
            <a:normAutofit lnSpcReduction="20000"/>
          </a:bodyPr>
          <a:p>
            <a:r>
              <a:rPr lang="en-US">
                <a:latin typeface="Constantia" panose="02030602050306030303" charset="0"/>
                <a:cs typeface="Constantia" panose="02030602050306030303" charset="0"/>
              </a:rPr>
              <a:t>Some of the national parks are unique in their wild animals they have. E.g.</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1. Abiyatta-Shalla lakes National Park is predominantly bird sanctuary. Important bird species include the flamingos and pelicans.</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2. Omo, Mago, and Gambela National Parks have hippopotamus and crocodiles in rivers and lakes.</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3. Semien and Bale Mountains National Parks have rare animals like    Walia ibex, Semien fox, gelada baboon and Nyala.</a:t>
            </a:r>
            <a:endParaRPr lang="en-US">
              <a:latin typeface="Constantia" panose="02030602050306030303" charset="0"/>
              <a:cs typeface="Constantia" panose="02030602050306030303"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87325" y="409575"/>
            <a:ext cx="10826750" cy="718820"/>
          </a:xfrm>
        </p:spPr>
        <p:txBody>
          <a:bodyPr>
            <a:normAutofit fontScale="90000"/>
          </a:bodyPr>
          <a:p>
            <a:r>
              <a:rPr lang="en-US">
                <a:latin typeface="Constantia" panose="02030602050306030303" charset="0"/>
                <a:cs typeface="Constantia" panose="02030602050306030303" charset="0"/>
                <a:sym typeface="+mn-ea"/>
              </a:rPr>
              <a:t> Challenges of wildlife conservation in Ethiopia</a:t>
            </a:r>
            <a:br>
              <a:rPr lang="en-US">
                <a:latin typeface="Constantia" panose="02030602050306030303" charset="0"/>
                <a:cs typeface="Constantia" panose="02030602050306030303" charset="0"/>
              </a:rPr>
            </a:br>
            <a:endParaRPr lang="en-US">
              <a:latin typeface="Constantia" panose="02030602050306030303" charset="0"/>
              <a:cs typeface="Constantia" panose="02030602050306030303" charset="0"/>
            </a:endParaRPr>
          </a:p>
        </p:txBody>
      </p:sp>
      <p:sp>
        <p:nvSpPr>
          <p:cNvPr id="3" name="Content Placeholder 2"/>
          <p:cNvSpPr>
            <a:spLocks noGrp="1"/>
          </p:cNvSpPr>
          <p:nvPr>
            <p:ph idx="1"/>
          </p:nvPr>
        </p:nvSpPr>
        <p:spPr>
          <a:xfrm>
            <a:off x="187325" y="1218565"/>
            <a:ext cx="11699875" cy="5417185"/>
          </a:xfrm>
        </p:spPr>
        <p:txBody>
          <a:bodyPr>
            <a:normAutofit fontScale="65000"/>
          </a:bodyPr>
          <a:p>
            <a:r>
              <a:rPr lang="en-US">
                <a:latin typeface="Constantia" panose="02030602050306030303" charset="0"/>
                <a:cs typeface="Constantia" panose="02030602050306030303" charset="0"/>
              </a:rPr>
              <a:t> Conservation of Ethiopia’s biodiversity and ecosystems is vital to ensure sustainable development, to mitigate and adapt to the effects of climate change and to prevent the collapse of life-supporting ecosystem services. Protected areas were created to protect the major biodiversity. However, it is a sad fact that these ecologically fundamental resources are usually undervalued and are under threat from various dimensions. Here are some of the major challenges that Ethiopian protected areas are facing;</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Limited awareness on the importance of wild life</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Expansion of human settlement in protected areas.</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Conflict over resource</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Overgrazing (fodder and wood)</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Illegal wildlife trade</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Excessive hunting</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Tourism and recreational pressure</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Mining and construction material extraction</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 Forest fire.</a:t>
            </a:r>
            <a:endParaRPr lang="en-US">
              <a:latin typeface="Constantia" panose="02030602050306030303" charset="0"/>
              <a:cs typeface="Constantia" panose="02030602050306030303"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0" y="-635"/>
            <a:ext cx="12096750" cy="6859270"/>
          </a:xfrm>
          <a:gradFill>
            <a:gsLst>
              <a:gs pos="0">
                <a:srgbClr val="007BD3"/>
              </a:gs>
              <a:gs pos="100000">
                <a:srgbClr val="034373"/>
              </a:gs>
            </a:gsLst>
            <a:lin scaled="0"/>
          </a:gradFill>
          <a:ln>
            <a:gradFill>
              <a:gsLst>
                <a:gs pos="0">
                  <a:srgbClr val="007BD3"/>
                </a:gs>
                <a:gs pos="100000">
                  <a:srgbClr val="034373"/>
                </a:gs>
              </a:gsLst>
            </a:gradFill>
          </a:ln>
        </p:spPr>
        <p:txBody>
          <a:bodyPr/>
          <a:p>
            <a:pPr marL="0" indent="0">
              <a:buNone/>
            </a:pPr>
            <a:r>
              <a:rPr lang="en-US"/>
              <a:t>			</a:t>
            </a:r>
            <a:endParaRPr lang="en-US"/>
          </a:p>
          <a:p>
            <a:pPr marL="0" indent="0">
              <a:buNone/>
            </a:pPr>
            <a:endParaRPr lang="en-US"/>
          </a:p>
          <a:p>
            <a:pPr marL="0" indent="0">
              <a:buNone/>
            </a:pPr>
            <a:endParaRPr lang="en-US"/>
          </a:p>
          <a:p>
            <a:pPr marL="0" indent="0">
              <a:buNone/>
            </a:pPr>
            <a:r>
              <a:rPr lang="en-US"/>
              <a:t>	</a:t>
            </a:r>
            <a:endParaRPr lang="en-US" sz="9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onstantia" panose="02030602050306030303" charset="0"/>
              <a:cs typeface="Constantia" panose="02030602050306030303" charset="0"/>
            </a:endParaRPr>
          </a:p>
          <a:p>
            <a:pPr marL="0" indent="0">
              <a:buNone/>
            </a:pP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onstantia" panose="02030602050306030303" charset="0"/>
                <a:cs typeface="Constantia" panose="02030602050306030303" charset="0"/>
              </a:rPr>
              <a:t>		</a:t>
            </a:r>
            <a:r>
              <a:rPr lang="en-US">
                <a:ln w="12700">
                  <a:solidFill>
                    <a:schemeClr val="accent1"/>
                  </a:solidFill>
                  <a:prstDash val="solid"/>
                </a:ln>
                <a:solidFill>
                  <a:srgbClr val="7030A0"/>
                </a:solidFill>
                <a:effectLst>
                  <a:outerShdw dist="38100" dir="2640000" algn="bl" rotWithShape="0">
                    <a:schemeClr val="accent1"/>
                  </a:outerShdw>
                </a:effectLst>
                <a:latin typeface="Constantia" panose="02030602050306030303" charset="0"/>
                <a:cs typeface="Constantia" panose="02030602050306030303" charset="0"/>
              </a:rPr>
              <a:t>      </a:t>
            </a:r>
            <a:r>
              <a:rPr lang="en-US" sz="9600">
                <a:ln w="12700">
                  <a:solidFill>
                    <a:schemeClr val="accent1"/>
                  </a:solidFill>
                  <a:prstDash val="solid"/>
                </a:ln>
                <a:solidFill>
                  <a:srgbClr val="7030A0"/>
                </a:solidFill>
                <a:effectLst>
                  <a:outerShdw dist="38100" dir="2640000" algn="bl" rotWithShape="0">
                    <a:schemeClr val="accent1"/>
                  </a:outerShdw>
                </a:effectLst>
                <a:latin typeface="Constantia" panose="02030602050306030303" charset="0"/>
                <a:cs typeface="Constantia" panose="02030602050306030303" charset="0"/>
              </a:rPr>
              <a:t>THANK YOU.</a:t>
            </a:r>
            <a:endParaRPr lang="en-US" sz="9600">
              <a:ln w="12700">
                <a:solidFill>
                  <a:schemeClr val="accent1"/>
                </a:solidFill>
                <a:prstDash val="solid"/>
              </a:ln>
              <a:solidFill>
                <a:srgbClr val="7030A0"/>
              </a:solidFill>
              <a:effectLst>
                <a:outerShdw dist="38100" dir="2640000" algn="bl" rotWithShape="0">
                  <a:schemeClr val="accent1"/>
                </a:outerShdw>
              </a:effectLst>
              <a:latin typeface="Constantia" panose="02030602050306030303" charset="0"/>
              <a:cs typeface="Constantia" panose="02030602050306030303"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atin typeface="Constantia" panose="02030602050306030303" charset="0"/>
                <a:cs typeface="Constantia" panose="02030602050306030303" charset="0"/>
                <a:sym typeface="+mn-ea"/>
              </a:rPr>
              <a:t>6.2. Soil – Formation</a:t>
            </a:r>
            <a:br>
              <a:rPr lang="en-US"/>
            </a:br>
            <a:endParaRPr lang="en-US"/>
          </a:p>
        </p:txBody>
      </p:sp>
      <p:sp>
        <p:nvSpPr>
          <p:cNvPr id="3" name="Content Placeholder 2"/>
          <p:cNvSpPr>
            <a:spLocks noGrp="1"/>
          </p:cNvSpPr>
          <p:nvPr>
            <p:ph idx="1"/>
          </p:nvPr>
        </p:nvSpPr>
        <p:spPr>
          <a:xfrm>
            <a:off x="370840" y="1691005"/>
            <a:ext cx="10982960" cy="4486275"/>
          </a:xfrm>
        </p:spPr>
        <p:txBody>
          <a:bodyPr/>
          <a:p>
            <a:pPr marL="0" indent="0">
              <a:buNone/>
            </a:pPr>
            <a:r>
              <a:rPr lang="en-US">
                <a:latin typeface="Constantia" panose="02030602050306030303" charset="0"/>
                <a:cs typeface="Constantia" panose="02030602050306030303" charset="0"/>
              </a:rPr>
              <a:t>Soil formation is a long-term process. It could take several thousands of years to form a single </a:t>
            </a:r>
            <a:r>
              <a:rPr lang="en-US">
                <a:latin typeface="Constantia" panose="02030602050306030303" charset="0"/>
                <a:cs typeface="Constantia" panose="02030602050306030303" charset="0"/>
                <a:sym typeface="+mn-ea"/>
              </a:rPr>
              <a:t>stratum of soil.</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As it is a complex mixture of several constituents, its formation is also more </a:t>
            </a:r>
            <a:r>
              <a:rPr lang="en-US">
                <a:latin typeface="Constantia" panose="02030602050306030303" charset="0"/>
                <a:cs typeface="Constantia" panose="02030602050306030303" charset="0"/>
                <a:sym typeface="+mn-ea"/>
              </a:rPr>
              <a:t>complex.</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The formation of a particular type of soil depends on </a:t>
            </a:r>
            <a:r>
              <a:rPr lang="en-US" i="1">
                <a:latin typeface="Constantia" panose="02030602050306030303" charset="0"/>
                <a:cs typeface="Constantia" panose="02030602050306030303" charset="0"/>
              </a:rPr>
              <a:t>parent material,</a:t>
            </a:r>
            <a:r>
              <a:rPr lang="en-US">
                <a:latin typeface="Constantia" panose="02030602050306030303" charset="0"/>
                <a:cs typeface="Constantia" panose="02030602050306030303" charset="0"/>
              </a:rPr>
              <a:t> </a:t>
            </a:r>
            <a:r>
              <a:rPr lang="en-US" i="1">
                <a:latin typeface="Constantia" panose="02030602050306030303" charset="0"/>
                <a:cs typeface="Constantia" panose="02030602050306030303" charset="0"/>
              </a:rPr>
              <a:t>climate, </a:t>
            </a:r>
            <a:r>
              <a:rPr lang="en-US" i="1">
                <a:latin typeface="Constantia" panose="02030602050306030303" charset="0"/>
                <a:cs typeface="Constantia" panose="02030602050306030303" charset="0"/>
                <a:sym typeface="+mn-ea"/>
              </a:rPr>
              <a:t>topography, living organism</a:t>
            </a:r>
            <a:r>
              <a:rPr lang="en-US">
                <a:latin typeface="Constantia" panose="02030602050306030303" charset="0"/>
                <a:cs typeface="Constantia" panose="02030602050306030303" charset="0"/>
                <a:sym typeface="+mn-ea"/>
              </a:rPr>
              <a:t> and</a:t>
            </a:r>
            <a:r>
              <a:rPr lang="en-US" i="1">
                <a:latin typeface="Constantia" panose="02030602050306030303" charset="0"/>
                <a:cs typeface="Constantia" panose="02030602050306030303" charset="0"/>
                <a:sym typeface="+mn-ea"/>
              </a:rPr>
              <a:t> time</a:t>
            </a:r>
            <a:r>
              <a:rPr lang="en-US">
                <a:latin typeface="Constantia" panose="02030602050306030303" charset="0"/>
                <a:cs typeface="Constantia" panose="02030602050306030303" charset="0"/>
                <a:sym typeface="+mn-ea"/>
              </a:rPr>
              <a:t>.</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cont......</a:t>
            </a:r>
            <a:endParaRPr lang="en-US"/>
          </a:p>
        </p:txBody>
      </p:sp>
      <p:sp>
        <p:nvSpPr>
          <p:cNvPr id="3" name="Content Placeholder 2"/>
          <p:cNvSpPr>
            <a:spLocks noGrp="1"/>
          </p:cNvSpPr>
          <p:nvPr>
            <p:ph idx="1"/>
          </p:nvPr>
        </p:nvSpPr>
        <p:spPr/>
        <p:txBody>
          <a:bodyPr/>
          <a:p>
            <a:r>
              <a:rPr lang="en-US">
                <a:latin typeface="Constantia" panose="02030602050306030303" charset="0"/>
                <a:cs typeface="Constantia" panose="02030602050306030303" charset="0"/>
              </a:rPr>
              <a:t>Weathering disintegrates the inorganic substances (rocks) of soils. It is the breakdown of rocks at the Earth’s surface, by the action of </a:t>
            </a:r>
            <a:r>
              <a:rPr lang="en-US" i="1">
                <a:latin typeface="Constantia" panose="02030602050306030303" charset="0"/>
                <a:cs typeface="Constantia" panose="02030602050306030303" charset="0"/>
              </a:rPr>
              <a:t>rainwater</a:t>
            </a:r>
            <a:r>
              <a:rPr lang="en-US">
                <a:latin typeface="Constantia" panose="02030602050306030303" charset="0"/>
                <a:cs typeface="Constantia" panose="02030602050306030303" charset="0"/>
              </a:rPr>
              <a:t>,</a:t>
            </a:r>
            <a:r>
              <a:rPr lang="en-US" i="1">
                <a:latin typeface="Constantia" panose="02030602050306030303" charset="0"/>
                <a:cs typeface="Constantia" panose="02030602050306030303" charset="0"/>
              </a:rPr>
              <a:t> extremes of temperature</a:t>
            </a:r>
            <a:r>
              <a:rPr lang="en-US">
                <a:latin typeface="Constantia" panose="02030602050306030303" charset="0"/>
                <a:cs typeface="Constantia" panose="02030602050306030303" charset="0"/>
              </a:rPr>
              <a:t>, and</a:t>
            </a:r>
            <a:r>
              <a:rPr lang="en-US" i="1">
                <a:latin typeface="Constantia" panose="02030602050306030303" charset="0"/>
                <a:cs typeface="Constantia" panose="02030602050306030303" charset="0"/>
              </a:rPr>
              <a:t> biological activity.</a:t>
            </a:r>
            <a:r>
              <a:rPr lang="en-US">
                <a:latin typeface="Constantia" panose="02030602050306030303" charset="0"/>
                <a:cs typeface="Constantia" panose="02030602050306030303" charset="0"/>
              </a:rPr>
              <a:t> </a:t>
            </a: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There are three types of weathering involving in soil formation. These are:</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1) Mechanical (physical) weathering.</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2) Biological weathering.</a:t>
            </a: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	3) Chemical weathering</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p:txBody>
      </p:sp>
    </p:spTree>
  </p:cSld>
  <p:clrMapOvr>
    <a:masterClrMapping/>
  </p:clrMapOvr>
  <mc:AlternateContent xmlns:mc="http://schemas.openxmlformats.org/markup-compatibility/2006">
    <mc:Choice xmlns:p14="http://schemas.microsoft.com/office/powerpoint/2010/main" Requires="p14">
      <p:transition spd="med" p14:dur="750"/>
    </mc:Choice>
    <mc:Fallback>
      <p:transition spd="med"/>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Constantia" panose="02030602050306030303" charset="0"/>
                <a:cs typeface="Constantia" panose="02030602050306030303" charset="0"/>
                <a:sym typeface="+mn-ea"/>
              </a:rPr>
              <a:t> 1) Mechanical (physical) weathering.</a:t>
            </a:r>
            <a:endParaRPr lang="en-US"/>
          </a:p>
        </p:txBody>
      </p:sp>
      <p:sp>
        <p:nvSpPr>
          <p:cNvPr id="3" name="Content Placeholder 2"/>
          <p:cNvSpPr>
            <a:spLocks noGrp="1"/>
          </p:cNvSpPr>
          <p:nvPr>
            <p:ph idx="1"/>
          </p:nvPr>
        </p:nvSpPr>
        <p:spPr>
          <a:solidFill>
            <a:schemeClr val="bg1"/>
          </a:solidFill>
          <a:ln>
            <a:solidFill>
              <a:schemeClr val="bg1"/>
            </a:solidFill>
          </a:ln>
        </p:spPr>
        <p:txBody>
          <a:bodyPr/>
          <a:p>
            <a:r>
              <a:rPr lang="en-US">
                <a:latin typeface="Constantia" panose="02030602050306030303" charset="0"/>
                <a:cs typeface="Constantia" panose="02030602050306030303" charset="0"/>
              </a:rPr>
              <a:t>Differential stresses </a:t>
            </a:r>
            <a:r>
              <a:rPr lang="en-US" i="1">
                <a:latin typeface="Constantia" panose="02030602050306030303" charset="0"/>
                <a:cs typeface="Constantia" panose="02030602050306030303" charset="0"/>
              </a:rPr>
              <a:t>due to</a:t>
            </a:r>
            <a:r>
              <a:rPr lang="en-US" i="1">
                <a:solidFill>
                  <a:srgbClr val="FF0000"/>
                </a:solidFill>
                <a:latin typeface="Constantia" panose="02030602050306030303" charset="0"/>
                <a:cs typeface="Constantia" panose="02030602050306030303" charset="0"/>
              </a:rPr>
              <a:t> heating</a:t>
            </a:r>
            <a:r>
              <a:rPr lang="en-US">
                <a:latin typeface="Constantia" panose="02030602050306030303" charset="0"/>
                <a:cs typeface="Constantia" panose="02030602050306030303" charset="0"/>
              </a:rPr>
              <a:t> and</a:t>
            </a:r>
            <a:r>
              <a:rPr lang="en-US" i="1">
                <a:latin typeface="Constantia" panose="02030602050306030303" charset="0"/>
                <a:cs typeface="Constantia" panose="02030602050306030303" charset="0"/>
              </a:rPr>
              <a:t> </a:t>
            </a:r>
            <a:r>
              <a:rPr lang="en-US" i="1">
                <a:solidFill>
                  <a:srgbClr val="FF0000"/>
                </a:solidFill>
                <a:latin typeface="Constantia" panose="02030602050306030303" charset="0"/>
                <a:cs typeface="Constantia" panose="02030602050306030303" charset="0"/>
              </a:rPr>
              <a:t>cooling</a:t>
            </a:r>
            <a:r>
              <a:rPr lang="en-US" i="1">
                <a:latin typeface="Constantia" panose="02030602050306030303" charset="0"/>
                <a:cs typeface="Constantia" panose="02030602050306030303" charset="0"/>
              </a:rPr>
              <a:t> or expansion of ice</a:t>
            </a:r>
            <a:r>
              <a:rPr lang="en-US">
                <a:latin typeface="Constantia" panose="02030602050306030303" charset="0"/>
                <a:cs typeface="Constantia" panose="02030602050306030303" charset="0"/>
              </a:rPr>
              <a:t> break the rock. </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sym typeface="+mn-ea"/>
              </a:rPr>
              <a:t>Abrasion</a:t>
            </a:r>
            <a:r>
              <a:rPr lang="en-US">
                <a:latin typeface="Constantia" panose="02030602050306030303" charset="0"/>
                <a:cs typeface="Constantia" panose="02030602050306030303" charset="0"/>
              </a:rPr>
              <a:t>(erosion by friction) due to water containing sediment or wind carrying debris is another type of </a:t>
            </a:r>
            <a:r>
              <a:rPr lang="en-US">
                <a:latin typeface="Constantia" panose="02030602050306030303" charset="0"/>
                <a:cs typeface="Constantia" panose="02030602050306030303" charset="0"/>
                <a:sym typeface="+mn-ea"/>
              </a:rPr>
              <a:t>physical weathering.</a:t>
            </a:r>
            <a:endParaRPr lang="en-US">
              <a:latin typeface="Constantia" panose="02030602050306030303" charset="0"/>
              <a:cs typeface="Constantia" panose="02030602050306030303" charset="0"/>
            </a:endParaRPr>
          </a:p>
          <a:p>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atin typeface="Constantia" panose="02030602050306030303" charset="0"/>
                <a:cs typeface="Constantia" panose="02030602050306030303" charset="0"/>
                <a:sym typeface="+mn-ea"/>
              </a:rPr>
              <a:t>2)Biological weathering</a:t>
            </a:r>
            <a:br>
              <a:rPr lang="en-US"/>
            </a:br>
            <a:endParaRPr lang="en-US"/>
          </a:p>
        </p:txBody>
      </p:sp>
      <p:sp>
        <p:nvSpPr>
          <p:cNvPr id="3" name="Content Placeholder 2"/>
          <p:cNvSpPr>
            <a:spLocks noGrp="1"/>
          </p:cNvSpPr>
          <p:nvPr>
            <p:ph idx="1"/>
          </p:nvPr>
        </p:nvSpPr>
        <p:spPr>
          <a:xfrm>
            <a:off x="838200" y="1840230"/>
            <a:ext cx="10515600" cy="4351338"/>
          </a:xfrm>
        </p:spPr>
        <p:txBody>
          <a:bodyPr>
            <a:normAutofit lnSpcReduction="10000"/>
          </a:bodyPr>
          <a:p>
            <a:pPr marL="0" indent="0">
              <a:buNone/>
            </a:pPr>
            <a:r>
              <a:rPr lang="en-US">
                <a:latin typeface="Constantia" panose="02030602050306030303" charset="0"/>
                <a:cs typeface="Constantia" panose="02030602050306030303" charset="0"/>
              </a:rPr>
              <a:t>Involves the weakening and subsequent disintegration of rock by </a:t>
            </a:r>
            <a:r>
              <a:rPr lang="en-US" i="1">
                <a:latin typeface="Constantia" panose="02030602050306030303" charset="0"/>
                <a:cs typeface="Constantia" panose="02030602050306030303" charset="0"/>
              </a:rPr>
              <a:t>plants, animals and microbes</a:t>
            </a:r>
            <a:r>
              <a:rPr lang="en-US">
                <a:latin typeface="Constantia" panose="02030602050306030303" charset="0"/>
                <a:cs typeface="Constantia" panose="02030602050306030303" charset="0"/>
              </a:rPr>
              <a:t>. Roots of plant can exert pressure on rock. Although the process is physical, the pressure is exerted by a biological process (i.e., growing roots). </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pPr marL="0" indent="0">
              <a:buNone/>
            </a:pPr>
            <a:r>
              <a:rPr lang="en-US">
                <a:latin typeface="Constantia" panose="02030602050306030303" charset="0"/>
                <a:cs typeface="Constantia" panose="02030602050306030303" charset="0"/>
              </a:rPr>
              <a:t>Microbial activity breaks down rock minerals by altering the rock’s chemical composition, thus making it more susceptible to weathering.</a:t>
            </a:r>
            <a:endParaRPr lang="en-US">
              <a:latin typeface="Constantia" panose="02030602050306030303" charset="0"/>
              <a:cs typeface="Constantia" panose="02030602050306030303"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atin typeface="Constantia" panose="02030602050306030303" charset="0"/>
                <a:cs typeface="Constantia" panose="02030602050306030303" charset="0"/>
                <a:sym typeface="+mn-ea"/>
              </a:rPr>
              <a:t>3) Chemical weathering</a:t>
            </a:r>
            <a:br>
              <a:rPr lang="en-US"/>
            </a:br>
            <a:endParaRPr lang="en-US"/>
          </a:p>
        </p:txBody>
      </p:sp>
      <p:sp>
        <p:nvSpPr>
          <p:cNvPr id="3" name="Content Placeholder 2"/>
          <p:cNvSpPr>
            <a:spLocks noGrp="1"/>
          </p:cNvSpPr>
          <p:nvPr>
            <p:ph idx="1"/>
          </p:nvPr>
        </p:nvSpPr>
        <p:spPr>
          <a:xfrm>
            <a:off x="838200" y="1691005"/>
            <a:ext cx="10515600" cy="4351338"/>
          </a:xfrm>
        </p:spPr>
        <p:txBody>
          <a:bodyPr>
            <a:normAutofit/>
          </a:bodyPr>
          <a:p>
            <a:r>
              <a:rPr lang="en-US">
                <a:latin typeface="Constantia" panose="02030602050306030303" charset="0"/>
                <a:cs typeface="Constantia" panose="02030602050306030303" charset="0"/>
              </a:rPr>
              <a:t>Chemical weathering involves the modification of the chemical and mineralogical composition of the weathered material.</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a:latin typeface="Constantia" panose="02030602050306030303" charset="0"/>
                <a:cs typeface="Constantia" panose="02030602050306030303" charset="0"/>
              </a:rPr>
              <a:t>The most common chemical weathering processes are</a:t>
            </a:r>
            <a:r>
              <a:rPr lang="en-US" i="1">
                <a:latin typeface="Constantia" panose="02030602050306030303" charset="0"/>
                <a:cs typeface="Constantia" panose="02030602050306030303" charset="0"/>
              </a:rPr>
              <a:t> hydrolysis, oxidation, reduction, hydration, carb</a:t>
            </a:r>
            <a:r>
              <a:rPr lang="en-US" i="1">
                <a:latin typeface="Constantia" panose="02030602050306030303" charset="0"/>
                <a:cs typeface="Constantia" panose="02030602050306030303" charset="0"/>
              </a:rPr>
              <a:t>onation,</a:t>
            </a:r>
            <a:r>
              <a:rPr lang="en-US">
                <a:latin typeface="Constantia" panose="02030602050306030303" charset="0"/>
                <a:cs typeface="Constantia" panose="02030602050306030303" charset="0"/>
              </a:rPr>
              <a:t> and</a:t>
            </a:r>
            <a:r>
              <a:rPr lang="en-US" i="1">
                <a:latin typeface="Constantia" panose="02030602050306030303" charset="0"/>
                <a:cs typeface="Constantia" panose="02030602050306030303" charset="0"/>
              </a:rPr>
              <a:t> solution.</a:t>
            </a:r>
            <a:endParaRPr lang="en-US">
              <a:latin typeface="Constantia" panose="02030602050306030303" charset="0"/>
              <a:cs typeface="Constantia" panose="02030602050306030303" charset="0"/>
            </a:endParaRPr>
          </a:p>
          <a:p>
            <a:pPr marL="0" indent="0">
              <a:buNone/>
            </a:pPr>
            <a:endParaRPr lang="en-US">
              <a:latin typeface="Constantia" panose="02030602050306030303" charset="0"/>
              <a:cs typeface="Constantia" panose="02030602050306030303" charset="0"/>
            </a:endParaRPr>
          </a:p>
          <a:p>
            <a:r>
              <a:rPr lang="en-US" b="1" i="1">
                <a:solidFill>
                  <a:srgbClr val="FF0000"/>
                </a:solidFill>
                <a:latin typeface="Constantia" panose="02030602050306030303" charset="0"/>
                <a:cs typeface="Constantia" panose="02030602050306030303" charset="0"/>
                <a:sym typeface="+mn-ea"/>
              </a:rPr>
              <a:t>Alluvial soils</a:t>
            </a:r>
            <a:r>
              <a:rPr lang="en-US">
                <a:latin typeface="Constantia" panose="02030602050306030303" charset="0"/>
                <a:cs typeface="Constantia" panose="02030602050306030303" charset="0"/>
                <a:sym typeface="+mn-ea"/>
              </a:rPr>
              <a:t>: are soils </a:t>
            </a:r>
            <a:r>
              <a:rPr lang="en-US">
                <a:latin typeface="Constantia" panose="02030602050306030303" charset="0"/>
                <a:cs typeface="Constantia" panose="02030602050306030303" charset="0"/>
              </a:rPr>
              <a:t>which are transported from one place to  another by agents like</a:t>
            </a:r>
            <a:r>
              <a:rPr lang="en-US" i="1">
                <a:latin typeface="Constantia" panose="02030602050306030303" charset="0"/>
                <a:cs typeface="Constantia" panose="02030602050306030303" charset="0"/>
              </a:rPr>
              <a:t> running water</a:t>
            </a:r>
            <a:r>
              <a:rPr lang="en-US">
                <a:latin typeface="Constantia" panose="02030602050306030303" charset="0"/>
                <a:cs typeface="Constantia" panose="02030602050306030303" charset="0"/>
              </a:rPr>
              <a:t>.</a:t>
            </a:r>
            <a:endParaRPr lang="en-US">
              <a:latin typeface="Constantia" panose="02030602050306030303" charset="0"/>
              <a:cs typeface="Constantia" panose="02030602050306030303"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22251</Words>
  <Application>WPS Presentation</Application>
  <PresentationFormat>Widescreen</PresentationFormat>
  <Paragraphs>362</Paragraphs>
  <Slides>42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42</vt:i4>
      </vt:variant>
    </vt:vector>
  </HeadingPairs>
  <TitlesOfParts>
    <vt:vector size="52" baseType="lpstr">
      <vt:lpstr>Arial</vt:lpstr>
      <vt:lpstr>SimSun</vt:lpstr>
      <vt:lpstr>Wingdings</vt:lpstr>
      <vt:lpstr>Constantia</vt:lpstr>
      <vt:lpstr>Calibri</vt:lpstr>
      <vt:lpstr>Microsoft YaHei</vt:lpstr>
      <vt:lpstr>Arial Unicode MS</vt:lpstr>
      <vt:lpstr>Calibri Light</vt:lpstr>
      <vt:lpstr>Bahnschrift</vt:lpstr>
      <vt:lpstr>Office Theme</vt:lpstr>
      <vt:lpstr>CHAPTER 6  SOILS,NATURAL VEGETATION AND WILDLIFE RESOURCES OF ETHIOPIA AND THE HORN </vt:lpstr>
      <vt:lpstr>CONTENTS </vt:lpstr>
      <vt:lpstr>Chapter's Objectives </vt:lpstr>
      <vt:lpstr>6.1 Introduction </vt:lpstr>
      <vt:lpstr>6.2. Soil – Formation </vt:lpstr>
      <vt:lpstr>cont......</vt:lpstr>
      <vt:lpstr> 1) Mechanical (physical) weathering.</vt:lpstr>
      <vt:lpstr>2)Biological weathering </vt:lpstr>
      <vt:lpstr>3) Chemical weathering </vt:lpstr>
      <vt:lpstr>properties of soils</vt:lpstr>
      <vt:lpstr>PowerPoint 演示文稿</vt:lpstr>
      <vt:lpstr> Major Soil Types in Ethiopia </vt:lpstr>
      <vt:lpstr>1. Nitosols and Acrisols </vt:lpstr>
      <vt:lpstr>PowerPoint 演示文稿</vt:lpstr>
      <vt:lpstr>cont...</vt:lpstr>
      <vt:lpstr>2. Vertisols </vt:lpstr>
      <vt:lpstr>PowerPoint 演示文稿</vt:lpstr>
      <vt:lpstr>4. Xerosols, Yermosols and Solanchaks </vt:lpstr>
      <vt:lpstr>5. Fluvisols </vt:lpstr>
      <vt:lpstr>6. Luvisols </vt:lpstr>
      <vt:lpstr>6.4. Soil Degradation &amp; Control Measures </vt:lpstr>
      <vt:lpstr>Causes of soil degradation    </vt:lpstr>
      <vt:lpstr>Soil Erosion Control Measures </vt:lpstr>
      <vt:lpstr>6.5. Natural Vegetation of Ethiopia </vt:lpstr>
      <vt:lpstr> Major Natural Vegetation Types of Ethiopia</vt:lpstr>
      <vt:lpstr>1. Afro-alpine and Sub-afro alpine Region</vt:lpstr>
      <vt:lpstr>PowerPoint 演示文稿</vt:lpstr>
      <vt:lpstr>2. Forest Region </vt:lpstr>
      <vt:lpstr>PowerPoint 演示文稿</vt:lpstr>
      <vt:lpstr>3. Woodland Savannah Region </vt:lpstr>
      <vt:lpstr>PowerPoint 演示文稿</vt:lpstr>
      <vt:lpstr>4. Steppe and Semi Desert Regions </vt:lpstr>
      <vt:lpstr>Natural vegetation Degradation </vt:lpstr>
      <vt:lpstr>Natural Vegetation Conservation </vt:lpstr>
      <vt:lpstr>6.6. Wild Life/Animals in Ethiopia </vt:lpstr>
      <vt:lpstr>cont...</vt:lpstr>
      <vt:lpstr>Wildlife Conservation </vt:lpstr>
      <vt:lpstr>PowerPoint 演示文稿</vt:lpstr>
      <vt:lpstr>PowerPoint 演示文稿</vt:lpstr>
      <vt:lpstr>cont...</vt:lpstr>
      <vt:lpstr> Challenges of wildlife conservation in Ethiopia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SOILS,NATURAL VEGETATION AND WILDLIFE RESOURCES OF ETHIOPIA AND THE HORN </dc:title>
  <dc:creator/>
  <cp:lastModifiedBy>Hope</cp:lastModifiedBy>
  <cp:revision>5</cp:revision>
  <dcterms:created xsi:type="dcterms:W3CDTF">2023-03-18T00:24:00Z</dcterms:created>
  <dcterms:modified xsi:type="dcterms:W3CDTF">2023-03-22T15:25:27Z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CA9FEE24DA3E4A058EFB93AC9C5F5CCC</vt:lpwstr>
  </property>
  <property fmtid="{D5CDD505-2E9C-101B-9397-08002B2CF9AE}" pid="3" name="KSOProductBuildVer">
    <vt:lpwstr>1033-11.2.0.11486</vt:lpwstr>
  </property>
</Properties>
</file>